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theme/theme1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3" r:id="rId5"/>
    <p:sldMasterId id="2147483895" r:id="rId6"/>
    <p:sldMasterId id="2147483901" r:id="rId7"/>
    <p:sldMasterId id="2147483905" r:id="rId8"/>
    <p:sldMasterId id="2147483910" r:id="rId9"/>
    <p:sldMasterId id="2147483916" r:id="rId10"/>
    <p:sldMasterId id="2147483923" r:id="rId11"/>
    <p:sldMasterId id="2147483930" r:id="rId12"/>
    <p:sldMasterId id="2147483933" r:id="rId13"/>
    <p:sldMasterId id="2147483938" r:id="rId14"/>
    <p:sldMasterId id="2147483945" r:id="rId15"/>
    <p:sldMasterId id="2147483950" r:id="rId16"/>
    <p:sldMasterId id="2147483965" r:id="rId17"/>
  </p:sldMasterIdLst>
  <p:notesMasterIdLst>
    <p:notesMasterId r:id="rId48"/>
  </p:notesMasterIdLst>
  <p:handoutMasterIdLst>
    <p:handoutMasterId r:id="rId49"/>
  </p:handoutMasterIdLst>
  <p:sldIdLst>
    <p:sldId id="283" r:id="rId18"/>
    <p:sldId id="450" r:id="rId19"/>
    <p:sldId id="451" r:id="rId20"/>
    <p:sldId id="481" r:id="rId21"/>
    <p:sldId id="452" r:id="rId22"/>
    <p:sldId id="482" r:id="rId23"/>
    <p:sldId id="454" r:id="rId24"/>
    <p:sldId id="455" r:id="rId25"/>
    <p:sldId id="486" r:id="rId26"/>
    <p:sldId id="484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85" r:id="rId44"/>
    <p:sldId id="479" r:id="rId45"/>
    <p:sldId id="480" r:id="rId46"/>
    <p:sldId id="280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/>
        </p14:section>
        <p14:section name="章节页" id="{FD05EE94-C931-8C4B-83A2-004B32AA1207}">
          <p14:sldIdLst>
            <p14:sldId id="450"/>
            <p14:sldId id="451"/>
            <p14:sldId id="481"/>
            <p14:sldId id="452"/>
            <p14:sldId id="482"/>
            <p14:sldId id="454"/>
            <p14:sldId id="455"/>
            <p14:sldId id="486"/>
            <p14:sldId id="484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85"/>
            <p14:sldId id="479"/>
            <p14:sldId id="480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pos="3506" userDrawn="1">
          <p15:clr>
            <a:srgbClr val="A4A3A4"/>
          </p15:clr>
        </p15:guide>
        <p15:guide id="8" orient="horz" pos="744" userDrawn="1">
          <p15:clr>
            <a:srgbClr val="A4A3A4"/>
          </p15:clr>
        </p15:guide>
        <p15:guide id="9" orient="horz" pos="19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xiaoman" initials="h" lastIdx="1" clrIdx="0">
    <p:extLst>
      <p:ext uri="{19B8F6BF-5375-455C-9EA6-DF929625EA0E}">
        <p15:presenceInfo xmlns:p15="http://schemas.microsoft.com/office/powerpoint/2012/main" userId="S-1-5-21-147214757-305610072-1517763936-74247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6"/>
    <a:srgbClr val="CCECFF"/>
    <a:srgbClr val="CCFFFF"/>
    <a:srgbClr val="151515"/>
    <a:srgbClr val="C7000B"/>
    <a:srgbClr val="575756"/>
    <a:srgbClr val="FFFFFF"/>
    <a:srgbClr val="DD4654"/>
    <a:srgbClr val="F3D2D5"/>
    <a:srgbClr val="E6A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49" autoAdjust="0"/>
  </p:normalViewPr>
  <p:slideViewPr>
    <p:cSldViewPr snapToGrid="0" snapToObjects="1">
      <p:cViewPr varScale="1">
        <p:scale>
          <a:sx n="87" d="100"/>
          <a:sy n="87" d="100"/>
        </p:scale>
        <p:origin x="451" y="58"/>
      </p:cViewPr>
      <p:guideLst>
        <p:guide pos="3701"/>
        <p:guide orient="horz" pos="2136"/>
        <p:guide pos="3506"/>
        <p:guide orient="horz" pos="744"/>
        <p:guide orient="horz" pos="192"/>
        <p:guide orient="horz" pos="3936"/>
        <p:guide orient="horz" pos="912"/>
        <p:guide orient="horz" pos="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7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7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2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3" indent="0">
              <a:buNone/>
            </a:pPr>
            <a:r>
              <a:rPr lang="en-US" altLang="zh-CN" dirty="0" err="1" smtClean="0">
                <a:solidFill>
                  <a:schemeClr val="tx1"/>
                </a:solidFill>
              </a:rPr>
              <a:t>Qemu</a:t>
            </a:r>
            <a:r>
              <a:rPr lang="zh-CN" altLang="en-US" dirty="0" smtClean="0">
                <a:solidFill>
                  <a:schemeClr val="tx1"/>
                </a:solidFill>
              </a:rPr>
              <a:t>平台庞大、安全风险高、维护代价具大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1113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新的技术不断出现：</a:t>
            </a:r>
            <a:r>
              <a:rPr lang="en-US" altLang="zh-CN" dirty="0" smtClean="0">
                <a:solidFill>
                  <a:schemeClr val="tx1"/>
                </a:solidFill>
              </a:rPr>
              <a:t>firecracker(</a:t>
            </a:r>
            <a:r>
              <a:rPr lang="en-US" altLang="zh-CN" dirty="0" err="1" smtClean="0">
                <a:solidFill>
                  <a:schemeClr val="tx1"/>
                </a:solidFill>
              </a:rPr>
              <a:t>crosvm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err="1" smtClean="0">
                <a:solidFill>
                  <a:schemeClr val="tx1"/>
                </a:solidFill>
              </a:rPr>
              <a:t>cloudhypervisor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1113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openEuler</a:t>
            </a:r>
            <a:r>
              <a:rPr lang="zh-CN" altLang="en-US" dirty="0" smtClean="0">
                <a:solidFill>
                  <a:schemeClr val="tx1"/>
                </a:solidFill>
              </a:rPr>
              <a:t>需要一个跨平台、全场景支持的虚拟化技术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 smtClean="0"/>
          </a:p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4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- CPU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- MMU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- </a:t>
            </a:r>
            <a:r>
              <a:rPr lang="zh-CN" altLang="en-US" dirty="0" smtClean="0">
                <a:solidFill>
                  <a:schemeClr val="tx1"/>
                </a:solidFill>
              </a:rPr>
              <a:t>中断控制器（如</a:t>
            </a:r>
            <a:r>
              <a:rPr lang="en-US" altLang="zh-CN" dirty="0" smtClean="0">
                <a:solidFill>
                  <a:schemeClr val="tx1"/>
                </a:solidFill>
              </a:rPr>
              <a:t>X86</a:t>
            </a:r>
            <a:r>
              <a:rPr lang="zh-CN" altLang="en-US" dirty="0" smtClean="0">
                <a:solidFill>
                  <a:schemeClr val="tx1"/>
                </a:solidFill>
              </a:rPr>
              <a:t>上的</a:t>
            </a:r>
            <a:r>
              <a:rPr lang="en-US" altLang="zh-CN" dirty="0" smtClean="0">
                <a:solidFill>
                  <a:schemeClr val="tx1"/>
                </a:solidFill>
              </a:rPr>
              <a:t>LAPIC+IOAPIC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- M</a:t>
            </a:r>
            <a:r>
              <a:rPr lang="zh-CN" altLang="en-US" dirty="0" smtClean="0">
                <a:solidFill>
                  <a:schemeClr val="tx1"/>
                </a:solidFill>
              </a:rPr>
              <a:t>Ｍ</a:t>
            </a:r>
            <a:r>
              <a:rPr lang="en-US" altLang="zh-CN" dirty="0" smtClean="0">
                <a:solidFill>
                  <a:schemeClr val="tx1"/>
                </a:solidFill>
              </a:rPr>
              <a:t>IO BUS (</a:t>
            </a:r>
            <a:r>
              <a:rPr lang="zh-CN" altLang="en-US" dirty="0" smtClean="0">
                <a:solidFill>
                  <a:schemeClr val="tx1"/>
                </a:solidFill>
              </a:rPr>
              <a:t>内存地址空间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- Legacy BUS (</a:t>
            </a:r>
            <a:r>
              <a:rPr lang="zh-CN" altLang="en-US" dirty="0" smtClean="0">
                <a:solidFill>
                  <a:schemeClr val="tx1"/>
                </a:solidFill>
              </a:rPr>
              <a:t>串口、键鼠等传统设备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endParaRPr lang="zh-CN" altLang="en-US" dirty="0" smtClean="0"/>
          </a:p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4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1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88" indent="0" algn="ctr">
              <a:buNone/>
              <a:defRPr sz="2599"/>
            </a:lvl2pPr>
            <a:lvl3pPr marL="1187610" indent="0" algn="ctr">
              <a:buNone/>
              <a:defRPr sz="2339"/>
            </a:lvl3pPr>
            <a:lvl4pPr marL="1781097" indent="0" algn="ctr">
              <a:buNone/>
              <a:defRPr sz="2079"/>
            </a:lvl4pPr>
            <a:lvl5pPr marL="2374585" indent="0" algn="ctr">
              <a:buNone/>
              <a:defRPr sz="2079"/>
            </a:lvl5pPr>
            <a:lvl6pPr marL="2968072" indent="0" algn="ctr">
              <a:buNone/>
              <a:defRPr sz="2079"/>
            </a:lvl6pPr>
            <a:lvl7pPr marL="3562195" indent="0" algn="ctr">
              <a:buNone/>
              <a:defRPr sz="2079"/>
            </a:lvl7pPr>
            <a:lvl8pPr marL="4155682" indent="0" algn="ctr">
              <a:buNone/>
              <a:defRPr sz="2079"/>
            </a:lvl8pPr>
            <a:lvl9pPr marL="474917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633" marR="0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Arial" panose="020B0604020202090204" pitchFamily="34" charset="0"/>
              <a:buChar char="•"/>
              <a:tabLst>
                <a:tab pos="1207287" algn="ctr"/>
              </a:tabLst>
              <a:defRPr sz="1799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328798" marR="0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 typeface=".AppleSystemUIFont"/>
              <a:buChar char="&gt;"/>
              <a:tabLst>
                <a:tab pos="1207287" algn="ctr"/>
              </a:tabLst>
              <a:defRPr sz="1599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11" marR="0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 typeface=".AppleSystemUIFont"/>
              <a:buChar char="-"/>
              <a:tabLst>
                <a:tab pos="1207287" algn="ctr"/>
              </a:tabLst>
              <a:defRPr sz="1299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4pPr>
            <a:lvl5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798" marR="0" lvl="1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207287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11" marR="0" lvl="2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207287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11" marR="0" lvl="2" indent="-168208" algn="l" defTabSz="1186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207287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824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044" y="365044"/>
            <a:ext cx="11162694" cy="68824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11" y="1341253"/>
            <a:ext cx="10520144" cy="48358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11" y="6356467"/>
            <a:ext cx="2745145" cy="365040"/>
          </a:xfrm>
          <a:prstGeom prst="rect">
            <a:avLst/>
          </a:prstGeom>
        </p:spPr>
        <p:txBody>
          <a:bodyPr/>
          <a:lstStyle/>
          <a:p>
            <a:pPr defTabSz="914112"/>
            <a:fld id="{1B24FE01-59E3-497B-8728-6522B91C3C61}" type="datetimeFigureOut">
              <a:rPr lang="en-US" smtClean="0">
                <a:solidFill>
                  <a:srgbClr val="1D1D1A"/>
                </a:solidFill>
                <a:latin typeface="Arial" panose="020B0604020202020204" pitchFamily="34" charset="0"/>
              </a:rPr>
              <a:pPr defTabSz="914112"/>
              <a:t>1/25/2021</a:t>
            </a:fld>
            <a:endParaRPr lang="en-US" dirty="0">
              <a:solidFill>
                <a:srgbClr val="1D1D1A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716" y="6356467"/>
            <a:ext cx="4115336" cy="365040"/>
          </a:xfrm>
          <a:prstGeom prst="rect">
            <a:avLst/>
          </a:prstGeom>
        </p:spPr>
        <p:txBody>
          <a:bodyPr/>
          <a:lstStyle/>
          <a:p>
            <a:pPr defTabSz="914112"/>
            <a:endParaRPr lang="en-US" dirty="0">
              <a:solidFill>
                <a:srgbClr val="1D1D1A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310" y="6356467"/>
            <a:ext cx="2745144" cy="365040"/>
          </a:xfrm>
          <a:prstGeom prst="rect">
            <a:avLst/>
          </a:prstGeom>
        </p:spPr>
        <p:txBody>
          <a:bodyPr/>
          <a:lstStyle/>
          <a:p>
            <a:pPr defTabSz="914112"/>
            <a:fld id="{F17B4F1F-7D51-426C-9786-F8A46C8F3380}" type="slidenum">
              <a:rPr lang="en-US" smtClean="0">
                <a:solidFill>
                  <a:srgbClr val="1D1D1A"/>
                </a:solidFill>
                <a:latin typeface="Arial" panose="020B0604020202020204" pitchFamily="34" charset="0"/>
              </a:rPr>
              <a:pPr defTabSz="914112"/>
              <a:t>‹#›</a:t>
            </a:fld>
            <a:endParaRPr lang="en-US" dirty="0">
              <a:solidFill>
                <a:srgbClr val="1D1D1A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1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</p:spTree>
    <p:extLst>
      <p:ext uri="{BB962C8B-B14F-4D97-AF65-F5344CB8AC3E}">
        <p14:creationId xmlns:p14="http://schemas.microsoft.com/office/powerpoint/2010/main" val="1563415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3131" y="1154488"/>
            <a:ext cx="9994616" cy="778875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3131" y="2133157"/>
            <a:ext cx="9994616" cy="4096642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3415585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365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928" y="325441"/>
            <a:ext cx="10180910" cy="8715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928" y="1628778"/>
            <a:ext cx="10180910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8493236" y="6504275"/>
            <a:ext cx="398981" cy="24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902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334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334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pPr defTabSz="121902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334" dirty="0">
              <a:solidFill>
                <a:srgbClr val="000000">
                  <a:lumMod val="65000"/>
                  <a:lumOff val="35000"/>
                </a:srgbClr>
              </a:solidFill>
              <a:latin typeface="FrutigerNext LT Light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675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205416" y="6502402"/>
            <a:ext cx="1342491" cy="320675"/>
          </a:xfrm>
          <a:prstGeom prst="rect">
            <a:avLst/>
          </a:prstGeom>
        </p:spPr>
        <p:txBody>
          <a:bodyPr lIns="91424" tIns="45712" rIns="91424" bIns="45712"/>
          <a:lstStyle>
            <a:lvl1pPr>
              <a:defRPr/>
            </a:lvl1pPr>
          </a:lstStyle>
          <a:p>
            <a:fld id="{E46E6FC3-C4DB-49AE-824B-B44ED30411DD}" type="slidenum">
              <a:rPr lang="en-US" altLang="en-US">
                <a:solidFill>
                  <a:srgbClr val="FFFFFF"/>
                </a:solidFill>
                <a:latin typeface="Arial Narrow"/>
                <a:ea typeface="宋体"/>
              </a:rPr>
              <a:pPr/>
              <a:t>‹#›</a:t>
            </a:fld>
            <a:endParaRPr lang="en-US" altLang="en-US">
              <a:solidFill>
                <a:srgbClr val="FFFFFF"/>
              </a:solidFill>
              <a:latin typeface="Arial Narrow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39335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048295" y="6400800"/>
            <a:ext cx="1219677" cy="283464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Page </a:t>
            </a:r>
            <a:fld id="{6D95434A-1094-4C26-ADA4-1AB6210859A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912642" y="1341438"/>
            <a:ext cx="10564173" cy="46078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568336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1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</p:spTree>
    <p:extLst>
      <p:ext uri="{BB962C8B-B14F-4D97-AF65-F5344CB8AC3E}">
        <p14:creationId xmlns:p14="http://schemas.microsoft.com/office/powerpoint/2010/main" val="3795677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3131" y="1154488"/>
            <a:ext cx="9994616" cy="778875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3131" y="2133157"/>
            <a:ext cx="9994616" cy="4096642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580968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412" y="952483"/>
            <a:ext cx="10180910" cy="872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912645" y="1341440"/>
            <a:ext cx="10564173" cy="46078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58909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6282556" y="6532564"/>
            <a:ext cx="1803635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28">
              <a:lnSpc>
                <a:spcPct val="85000"/>
              </a:lnSpc>
            </a:pPr>
            <a:r>
              <a:rPr lang="de-DE" altLang="zh-CN" sz="120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fld id="{7C332856-1441-4FE9-A168-CB44305479A8}" type="slidenum">
              <a:rPr lang="de-DE" altLang="zh-CN" sz="1200">
                <a:solidFill>
                  <a:srgbClr val="000000"/>
                </a:solidFill>
                <a:ea typeface="微软雅黑" panose="020B0503020204020204" pitchFamily="34" charset="-122"/>
              </a:rPr>
              <a:pPr defTabSz="1219028">
                <a:lnSpc>
                  <a:spcPct val="85000"/>
                </a:lnSpc>
              </a:pPr>
              <a:t>‹#›</a:t>
            </a:fld>
            <a:endParaRPr lang="en-GB" altLang="zh-CN" sz="12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1"/>
          <p:cNvSpPr>
            <a:spLocks noChangeArrowheads="1"/>
          </p:cNvSpPr>
          <p:nvPr userDrawn="1"/>
        </p:nvSpPr>
        <p:spPr bwMode="auto">
          <a:xfrm>
            <a:off x="5841173" y="6578600"/>
            <a:ext cx="51921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35" tIns="0" rIns="80035" bIns="0">
            <a:spAutoFit/>
          </a:bodyPr>
          <a:lstStyle/>
          <a:p>
            <a:pPr defTabSz="801255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Page</a:t>
            </a:r>
          </a:p>
        </p:txBody>
      </p:sp>
      <p:pic>
        <p:nvPicPr>
          <p:cNvPr id="6" name="Picture 9" descr="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65" y="6545263"/>
            <a:ext cx="10542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922298" y="242026"/>
            <a:ext cx="10977404" cy="13316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21911" tIns="60956" rIns="121911" bIns="60956">
            <a:noAutofit/>
          </a:bodyPr>
          <a:lstStyle>
            <a:lvl1pPr algn="l" rtl="0" eaLnBrk="1" fontAlgn="base" hangingPunct="1">
              <a:lnSpc>
                <a:spcPts val="3997"/>
              </a:lnSpc>
              <a:spcBef>
                <a:spcPct val="0"/>
              </a:spcBef>
              <a:spcAft>
                <a:spcPct val="0"/>
              </a:spcAft>
              <a:defRPr lang="zh-CN" altLang="en-US" sz="3199" b="1" kern="1200" noProof="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6984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3131" y="1154488"/>
            <a:ext cx="9994616" cy="778875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3131" y="2133157"/>
            <a:ext cx="9994616" cy="4096642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2646914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412" y="952483"/>
            <a:ext cx="10180910" cy="872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912645" y="1341440"/>
            <a:ext cx="10564173" cy="46078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1006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6282556" y="6532564"/>
            <a:ext cx="1803635" cy="2762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28">
              <a:lnSpc>
                <a:spcPct val="85000"/>
              </a:lnSpc>
            </a:pPr>
            <a:r>
              <a:rPr lang="de-DE" altLang="zh-CN" sz="120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fld id="{7C332856-1441-4FE9-A168-CB44305479A8}" type="slidenum">
              <a:rPr lang="de-DE" altLang="zh-CN" sz="1200">
                <a:solidFill>
                  <a:srgbClr val="000000"/>
                </a:solidFill>
                <a:ea typeface="微软雅黑" panose="020B0503020204020204" pitchFamily="34" charset="-122"/>
              </a:rPr>
              <a:pPr defTabSz="1219028">
                <a:lnSpc>
                  <a:spcPct val="85000"/>
                </a:lnSpc>
              </a:pPr>
              <a:t>‹#›</a:t>
            </a:fld>
            <a:endParaRPr lang="en-GB" altLang="zh-CN" sz="12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1"/>
          <p:cNvSpPr>
            <a:spLocks noChangeArrowheads="1"/>
          </p:cNvSpPr>
          <p:nvPr userDrawn="1"/>
        </p:nvSpPr>
        <p:spPr bwMode="auto">
          <a:xfrm>
            <a:off x="5841173" y="6578600"/>
            <a:ext cx="51921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35" tIns="0" rIns="80035" bIns="0">
            <a:spAutoFit/>
          </a:bodyPr>
          <a:lstStyle/>
          <a:p>
            <a:pPr defTabSz="801255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Page</a:t>
            </a:r>
          </a:p>
        </p:txBody>
      </p:sp>
      <p:pic>
        <p:nvPicPr>
          <p:cNvPr id="6" name="Picture 9" descr="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65" y="6545263"/>
            <a:ext cx="10542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922298" y="242026"/>
            <a:ext cx="10977404" cy="13316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21911" tIns="60956" rIns="121911" bIns="60956">
            <a:noAutofit/>
          </a:bodyPr>
          <a:lstStyle>
            <a:lvl1pPr algn="l" rtl="0" eaLnBrk="1" fontAlgn="base" hangingPunct="1">
              <a:lnSpc>
                <a:spcPts val="3997"/>
              </a:lnSpc>
              <a:spcBef>
                <a:spcPct val="0"/>
              </a:spcBef>
              <a:spcAft>
                <a:spcPct val="0"/>
              </a:spcAft>
              <a:defRPr lang="zh-CN" altLang="en-US" sz="3199" b="1" kern="1200" noProof="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429518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3131" y="1154488"/>
            <a:ext cx="9994616" cy="778875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3131" y="2133157"/>
            <a:ext cx="9994616" cy="4096642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1749754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412" y="952483"/>
            <a:ext cx="10180910" cy="87206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912645" y="1341440"/>
            <a:ext cx="10564173" cy="46078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36594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16" y="357106"/>
            <a:ext cx="11329469" cy="695164"/>
          </a:xfrm>
          <a:prstGeom prst="rect">
            <a:avLst/>
          </a:prstGeom>
        </p:spPr>
        <p:txBody>
          <a:bodyPr wrap="square" lIns="121944" tIns="60972" rIns="121944" bIns="60972" anchor="ctr" anchorCtr="0">
            <a:noAutofit/>
          </a:bodyPr>
          <a:lstStyle>
            <a:lvl1pPr>
              <a:defRPr sz="2799" b="1">
                <a:solidFill>
                  <a:srgbClr val="C00000"/>
                </a:solidFill>
                <a:latin typeface="+mn-lt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7338" y="482401"/>
            <a:ext cx="10729067" cy="563845"/>
          </a:xfrm>
          <a:prstGeom prst="rect">
            <a:avLst/>
          </a:prstGeom>
          <a:noFill/>
        </p:spPr>
        <p:txBody>
          <a:bodyPr lIns="46797" tIns="45717" rIns="46797" bIns="45717" anchor="ctr"/>
          <a:lstStyle>
            <a:lvl1pPr marL="0" indent="0" algn="l">
              <a:defRPr sz="2000"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27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=""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=""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0953" y="165101"/>
            <a:ext cx="11334859" cy="1056000"/>
          </a:xfrm>
          <a:prstGeom prst="rect">
            <a:avLst/>
          </a:prstGeom>
        </p:spPr>
        <p:txBody>
          <a:bodyPr lIns="121944" tIns="60972" rIns="121944" bIns="60972"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9" b="1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952" y="1500854"/>
            <a:ext cx="11347031" cy="4800000"/>
          </a:xfrm>
          <a:prstGeom prst="rect">
            <a:avLst/>
          </a:prstGeom>
        </p:spPr>
        <p:txBody>
          <a:bodyPr lIns="121944" tIns="60972" rIns="121944" bIns="60972"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09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5" y="528638"/>
            <a:ext cx="10977405" cy="89376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153" y="1473202"/>
            <a:ext cx="10977405" cy="4335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061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8" y="275167"/>
            <a:ext cx="1097708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838" y="1600201"/>
            <a:ext cx="10977087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838" y="6356351"/>
            <a:ext cx="2845911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1D1D1A"/>
                </a:solidFill>
              </a:rPr>
              <a:t>Page </a:t>
            </a:r>
            <a:fld id="{20D928E4-B6ED-4951-9B4E-BE6DBCD3C813}" type="slidenum">
              <a:rPr lang="de-DE">
                <a:solidFill>
                  <a:srgbClr val="1D1D1A"/>
                </a:solidFill>
              </a:rPr>
              <a:pPr/>
              <a:t>‹#›</a:t>
            </a:fld>
            <a:endParaRPr lang="en-GB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FrutigerNext LT Bol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54" y="979701"/>
            <a:ext cx="10757900" cy="514624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Page </a:t>
            </a:r>
            <a:fld id="{D5E8E8DD-49BD-41DF-9BDF-0932466122C8}" type="slidenum">
              <a:rPr lang="de-DE" dirty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0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13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2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666666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465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976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51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4908765" y="6493799"/>
            <a:ext cx="20861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59" tIns="0" rIns="80059" bIns="0">
            <a:spAutoFit/>
          </a:bodyPr>
          <a:lstStyle/>
          <a:p>
            <a:pPr defTabSz="8013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华为保密信息，未经授权禁止扩散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2306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=""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=""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Rectangle 21"/>
          <p:cNvSpPr>
            <a:spLocks noChangeArrowheads="1"/>
          </p:cNvSpPr>
          <p:nvPr userDrawn="1"/>
        </p:nvSpPr>
        <p:spPr bwMode="auto">
          <a:xfrm>
            <a:off x="4908765" y="6493799"/>
            <a:ext cx="20861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59" tIns="0" rIns="80059" bIns="0">
            <a:spAutoFit/>
          </a:bodyPr>
          <a:lstStyle/>
          <a:p>
            <a:pPr defTabSz="8013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华为保密信息，未经授权禁止扩散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6398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4908765" y="6493799"/>
            <a:ext cx="20861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59" tIns="0" rIns="80059" bIns="0">
            <a:spAutoFit/>
          </a:bodyPr>
          <a:lstStyle/>
          <a:p>
            <a:pPr defTabSz="8013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华为保密信息，未经授权禁止扩散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9077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07928" y="325440"/>
            <a:ext cx="10180909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928" y="1628777"/>
            <a:ext cx="10180909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1"/>
          <p:cNvSpPr>
            <a:spLocks noChangeArrowheads="1"/>
          </p:cNvSpPr>
          <p:nvPr userDrawn="1"/>
        </p:nvSpPr>
        <p:spPr bwMode="auto">
          <a:xfrm>
            <a:off x="4908765" y="6493799"/>
            <a:ext cx="20861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59" tIns="0" rIns="80059" bIns="0">
            <a:spAutoFit/>
          </a:bodyPr>
          <a:lstStyle/>
          <a:p>
            <a:pPr defTabSz="8013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华为保密信息，未经授权禁止扩散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76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7831" y="161959"/>
            <a:ext cx="10564125" cy="624000"/>
          </a:xfrm>
          <a:prstGeom prst="rect">
            <a:avLst/>
          </a:prstGeom>
        </p:spPr>
        <p:txBody>
          <a:bodyPr anchor="ctr"/>
          <a:lstStyle>
            <a:lvl1pPr>
              <a:defRPr sz="3099" b="1" baseline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275299"/>
            <a:ext cx="10977087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225" rtl="0" eaLnBrk="1" latinLnBrk="0" hangingPunct="1">
              <a:spcBef>
                <a:spcPct val="0"/>
              </a:spcBef>
              <a:buNone/>
              <a:defRPr lang="zh-CN" altLang="en-US" sz="3198" b="1" kern="12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86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314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745" y="5589589"/>
            <a:ext cx="101851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638"/>
            <a:ext cx="121967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870291" y="6207125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anose="020B0604020202020204" pitchFamily="34" charset="0"/>
              <a:ea typeface="MS PGothic" pitchFamily="34" charset="-128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9636715" y="4094163"/>
            <a:ext cx="1345983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FFFFFF"/>
                </a:solidFill>
                <a:ea typeface="ＭＳ Ｐゴシック" pitchFamily="34" charset="-128"/>
              </a:rPr>
              <a:t>www.huawei.com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5314909" y="6207125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Confidential </a:t>
            </a: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9060756" y="247650"/>
            <a:ext cx="1484226" cy="296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>
                <a:solidFill>
                  <a:srgbClr val="666666"/>
                </a:solidFill>
                <a:ea typeface="ＭＳ Ｐゴシック" pitchFamily="34" charset="-128"/>
              </a:rPr>
              <a:t>Security Level:</a:t>
            </a:r>
            <a:r>
              <a:rPr lang="zh-CN" altLang="en-US" sz="1400" b="1">
                <a:solidFill>
                  <a:srgbClr val="666666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0" name="Text Box 66"/>
          <p:cNvSpPr txBox="1">
            <a:spLocks noChangeArrowheads="1"/>
          </p:cNvSpPr>
          <p:nvPr/>
        </p:nvSpPr>
        <p:spPr bwMode="auto">
          <a:xfrm>
            <a:off x="-2625692" y="1322388"/>
            <a:ext cx="2625692" cy="3752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0139" tIns="40069" rIns="80139" bIns="40069">
            <a:spAutoFit/>
          </a:bodyPr>
          <a:lstStyle/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:40-47pt  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副标题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:26-30pt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反白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FrutigerNext LT Medium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 Arial</a:t>
            </a: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:35-47pt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  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副标题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:24-28pt</a:t>
            </a: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反白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细黑体</a:t>
            </a: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047" name="Rectangle 15"/>
          <p:cNvSpPr>
            <a:spLocks noGrp="1" noChangeArrowheads="1"/>
          </p:cNvSpPr>
          <p:nvPr>
            <p:ph type="ctrTitle" sz="quarter"/>
          </p:nvPr>
        </p:nvSpPr>
        <p:spPr>
          <a:xfrm>
            <a:off x="849116" y="1392239"/>
            <a:ext cx="7074545" cy="1666875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4048" name="Rectangle 1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2641" y="3182939"/>
            <a:ext cx="7076664" cy="865187"/>
          </a:xfrm>
        </p:spPr>
        <p:txBody>
          <a:bodyPr lIns="80139" tIns="40069" rIns="80139" bIns="40069"/>
          <a:lstStyle>
            <a:lvl1pPr marL="0" indent="0">
              <a:buFont typeface="Wingdings" pitchFamily="2" charset="2"/>
              <a:buNone/>
              <a:defRPr sz="2800">
                <a:solidFill>
                  <a:schemeClr val="bg1"/>
                </a:solidFill>
                <a:latin typeface="华文细黑" pitchFamily="2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1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912641" y="282575"/>
            <a:ext cx="2845911" cy="474663"/>
          </a:xfrm>
        </p:spPr>
        <p:txBody>
          <a:bodyPr lIns="80139" tIns="40069" rIns="80139" bIns="40069"/>
          <a:lstStyle>
            <a:lvl1pPr>
              <a:lnSpc>
                <a:spcPct val="100000"/>
              </a:lnSpc>
              <a:defRPr>
                <a:latin typeface="FrutigerNext LT Regular" pitchFamily="34" charset="0"/>
                <a:ea typeface="宋体" charset="-122"/>
              </a:defRPr>
            </a:lvl1pPr>
          </a:lstStyle>
          <a:p>
            <a:pPr>
              <a:defRPr/>
            </a:pPr>
            <a:fld id="{FF454F66-B95B-41B1-A82E-A55F3E5C3A71}" type="datetime1">
              <a:rPr lang="zh-CN" altLang="en-US"/>
              <a:pPr>
                <a:defRPr/>
              </a:pPr>
              <a:t>2021/1/25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1290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r>
              <a:rPr lang="de-DE" altLang="zh-CN"/>
              <a:t>Page </a:t>
            </a:r>
            <a:fld id="{F747568B-BDD1-4E76-8079-5795BB705AEC}" type="slidenum">
              <a:rPr lang="de-DE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4761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07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0"/>
          <p:cNvSpPr>
            <a:spLocks noGrp="1" noChangeArrowheads="1"/>
          </p:cNvSpPr>
          <p:nvPr>
            <p:ph type="dt" sz="half" idx="10"/>
          </p:nvPr>
        </p:nvSpPr>
        <p:spPr>
          <a:xfrm>
            <a:off x="7911552" y="6402391"/>
            <a:ext cx="1409884" cy="110172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 smtClean="0"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9432" y="325969"/>
            <a:ext cx="10639405" cy="87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>
            <a:lvl1pPr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402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2125" y="447469"/>
            <a:ext cx="10732516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913710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5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e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3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4.tiff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tiff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  <p:sldLayoutId id="2147483960" r:id="rId7"/>
    <p:sldLayoutId id="2147483969" r:id="rId8"/>
    <p:sldLayoutId id="2147483970" r:id="rId9"/>
    <p:sldLayoutId id="2147483971" r:id="rId10"/>
    <p:sldLayoutId id="2147483972" r:id="rId11"/>
  </p:sldLayoutIdLst>
  <p:transition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6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9" r:id="rId2"/>
  </p:sldLayoutIdLst>
  <p:transition/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图片 8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31" y="6242619"/>
            <a:ext cx="1657165" cy="39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2329611" y="6495984"/>
            <a:ext cx="362881" cy="26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217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fld id="{F350CB96-EF0E-44F1-90D2-2D2DCEB1810F}" type="slidenum">
              <a:rPr lang="de-DE" altLang="zh-CN" sz="1200" smtClean="0">
                <a:solidFill>
                  <a:srgbClr val="FFFFFF">
                    <a:lumMod val="65000"/>
                  </a:srgbClr>
                </a:solidFill>
              </a:rPr>
              <a:pPr defTabSz="914217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CN" sz="12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20451" y="6403767"/>
            <a:ext cx="2118636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宋体" pitchFamily="2" charset="-122"/>
              </a:rPr>
              <a:t>www.huawei.com</a:t>
            </a:r>
            <a:endParaRPr lang="zh-CN" altLang="en-US" sz="1400" b="1" dirty="0">
              <a:solidFill>
                <a:srgbClr val="000000">
                  <a:lumMod val="50000"/>
                  <a:lumOff val="50000"/>
                </a:srgbClr>
              </a:solidFill>
              <a:ea typeface="宋体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2211519" y="6548285"/>
            <a:ext cx="45725" cy="45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vert="horz" wrap="square" lIns="91419" tIns="45709" rIns="91419" bIns="45709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6253695" y="6547201"/>
            <a:ext cx="2510444" cy="4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9" tIns="45709" rIns="91419" bIns="45709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None/>
            </a:pPr>
            <a:r>
              <a:rPr lang="en-US" altLang="zh-CN" sz="1200" dirty="0" smtClean="0">
                <a:solidFill>
                  <a:srgbClr val="000000"/>
                </a:solidFill>
                <a:ea typeface="宋体" charset="-122"/>
              </a:rPr>
              <a:t>Huawei Confidential</a:t>
            </a:r>
            <a:endParaRPr lang="zh-CN" altLang="en-US" sz="1200" dirty="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93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8" r:id="rId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200" indent="-4572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808080"/>
        </a:buClr>
        <a:buSzPct val="60000"/>
        <a:buFont typeface="Wingdings" pitchFamily="2" charset="2"/>
        <a:buChar char="l"/>
        <a:defRPr sz="3199" b="1">
          <a:solidFill>
            <a:schemeClr val="bg1"/>
          </a:solidFill>
          <a:latin typeface="FrutigerNext LT Regular" pitchFamily="34" charset="0"/>
          <a:ea typeface="黑体" pitchFamily="49" charset="-122"/>
          <a:cs typeface="+mn-cs"/>
        </a:defRPr>
      </a:lvl1pPr>
      <a:lvl2pPr marL="990600" indent="-3810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bg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100">
          <a:solidFill>
            <a:schemeClr val="bg1"/>
          </a:solidFill>
          <a:latin typeface="FrutigerNext LT Regular" pitchFamily="34" charset="0"/>
          <a:ea typeface="+mn-ea"/>
          <a:cs typeface="+mn-cs"/>
        </a:defRPr>
      </a:lvl3pPr>
      <a:lvl4pPr marL="2133600" indent="-3048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bg1"/>
          </a:solidFill>
          <a:latin typeface="FrutigerNext LT Regular" pitchFamily="34" charset="0"/>
          <a:ea typeface="+mn-ea"/>
          <a:cs typeface="+mn-cs"/>
        </a:defRPr>
      </a:lvl4pPr>
      <a:lvl5pPr marL="2743200" indent="-3048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600">
          <a:solidFill>
            <a:schemeClr val="bg1"/>
          </a:solidFill>
          <a:latin typeface="FrutigerNext LT Regular" pitchFamily="34" charset="0"/>
          <a:ea typeface="+mn-ea"/>
          <a:cs typeface="+mn-cs"/>
        </a:defRPr>
      </a:lvl5pPr>
      <a:lvl6pPr marL="3352800" indent="-304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8956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956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8956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8956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956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6" r:id="rId2"/>
    <p:sldLayoutId id="2147483937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1218956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9" indent="-45710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402" indent="-380924" algn="l" defTabSz="1218956" rtl="0" eaLnBrk="1" latinLnBrk="0" hangingPunct="1">
        <a:spcBef>
          <a:spcPct val="20000"/>
        </a:spcBef>
        <a:buFont typeface="Arial" panose="020B0604020202020204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95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808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86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764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720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833" indent="-304739" algn="l" defTabSz="12189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78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56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69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47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25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3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1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94" algn="l" defTabSz="1218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8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9" r:id="rId2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7" descr="图片3副本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0183563" y="6386531"/>
            <a:ext cx="1295569" cy="307975"/>
          </a:xfrm>
          <a:prstGeom prst="rect">
            <a:avLst/>
          </a:prstGeom>
          <a:noFill/>
        </p:spPr>
      </p:pic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7911546" y="6453697"/>
            <a:ext cx="1409884" cy="32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4143" eaLnBrk="0" hangingPunct="0">
              <a:lnSpc>
                <a:spcPct val="85000"/>
              </a:lnSpc>
            </a:pPr>
            <a:endParaRPr lang="de-DE" sz="1000" dirty="0">
              <a:solidFill>
                <a:srgbClr val="000000"/>
              </a:solidFill>
              <a:ea typeface="MS PGothic" pitchFamily="34" charset="-128"/>
            </a:endParaRPr>
          </a:p>
          <a:p>
            <a:pPr defTabSz="784143" eaLnBrk="0" hangingPunct="0">
              <a:lnSpc>
                <a:spcPct val="85000"/>
              </a:lnSpc>
            </a:pPr>
            <a:r>
              <a:rPr lang="de-DE" sz="1000" dirty="0">
                <a:solidFill>
                  <a:srgbClr val="000000"/>
                </a:solidFill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ea typeface="MS PGothic" pitchFamily="34" charset="-128"/>
              </a:rPr>
              <a:pPr defTabSz="784143" eaLnBrk="0" hangingPunct="0">
                <a:lnSpc>
                  <a:spcPct val="85000"/>
                </a:lnSpc>
              </a:pPr>
              <a:t>‹#›</a:t>
            </a:fld>
            <a:endParaRPr lang="en-GB" sz="1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" name="Text Box 85"/>
          <p:cNvSpPr txBox="1">
            <a:spLocks noChangeArrowheads="1"/>
          </p:cNvSpPr>
          <p:nvPr userDrawn="1"/>
        </p:nvSpPr>
        <p:spPr bwMode="auto">
          <a:xfrm>
            <a:off x="870069" y="6515609"/>
            <a:ext cx="3401279" cy="26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353" tIns="39177" rIns="78353" bIns="39177">
            <a:spAutoFit/>
          </a:bodyPr>
          <a:lstStyle/>
          <a:p>
            <a:pPr defTabSz="784143" eaLnBrk="0" hangingPunct="0"/>
            <a:r>
              <a:rPr lang="en-US" altLang="zh-CN" sz="1200" kern="0" dirty="0">
                <a:solidFill>
                  <a:srgbClr val="000000"/>
                </a:solidFill>
                <a:ea typeface="MS PGothic" pitchFamily="34" charset="-128"/>
              </a:rPr>
              <a:t>HUAWEI TECHNOLOGIES CO., LTD.</a:t>
            </a:r>
          </a:p>
        </p:txBody>
      </p:sp>
    </p:spTree>
    <p:extLst>
      <p:ext uri="{BB962C8B-B14F-4D97-AF65-F5344CB8AC3E}">
        <p14:creationId xmlns:p14="http://schemas.microsoft.com/office/powerpoint/2010/main" val="255591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6" r:id="rId5"/>
    <p:sldLayoutId id="2147483957" r:id="rId6"/>
    <p:sldLayoutId id="2147483958" r:id="rId7"/>
    <p:sldLayoutId id="214748395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9" descr="d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anose="020B0604020202020204" pitchFamily="34" charset="0"/>
              <a:ea typeface="MS PGothic" pitchFamily="34" charset="-128"/>
            </a:endParaRPr>
          </a:p>
        </p:txBody>
      </p:sp>
      <p:pic>
        <p:nvPicPr>
          <p:cNvPr id="4100" name="Picture 9" descr="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745" y="6399214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mtClean="0"/>
              <a:t>Page </a:t>
            </a:r>
            <a:fld id="{FA6468B5-B433-4F5F-B546-D6F84C48CDDC}" type="slidenum">
              <a:rPr lang="de-DE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mtClean="0"/>
          </a:p>
        </p:txBody>
      </p:sp>
      <p:sp>
        <p:nvSpPr>
          <p:cNvPr id="410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70291" y="430214"/>
            <a:ext cx="1033125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华文细黑" pitchFamily="2" charset="-122"/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华文细黑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华文细黑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华文细黑" pitchFamily="2" charset="-122"/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华文细黑" pitchFamily="2" charset="-122"/>
            </a:endParaRP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1100">
              <a:solidFill>
                <a:srgbClr val="FFFFFF"/>
              </a:solidFill>
              <a:latin typeface="华文细黑" pitchFamily="2" charset="-122"/>
            </a:endParaRP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1100">
              <a:solidFill>
                <a:srgbClr val="FFFFFF"/>
              </a:solidFill>
              <a:latin typeface="华文细黑" pitchFamily="2" charset="-122"/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>
                <a:solidFill>
                  <a:srgbClr val="FFFFFF"/>
                </a:solidFill>
                <a:latin typeface="华文细黑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华文细黑" pitchFamily="2" charset="-122"/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>
              <a:solidFill>
                <a:srgbClr val="FFFFFF"/>
              </a:solidFill>
              <a:latin typeface="华文细黑" pitchFamily="2" charset="-122"/>
            </a:endParaRP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1100">
              <a:solidFill>
                <a:srgbClr val="FFFFFF"/>
              </a:solidFill>
              <a:latin typeface="华文细黑" pitchFamily="2" charset="-122"/>
            </a:endParaRPr>
          </a:p>
          <a:p>
            <a:pPr defTabSz="80168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1100">
              <a:solidFill>
                <a:srgbClr val="FFFFFF"/>
              </a:solidFill>
              <a:latin typeface="华文细黑" pitchFamily="2" charset="-122"/>
            </a:endParaRPr>
          </a:p>
        </p:txBody>
      </p:sp>
      <p:sp>
        <p:nvSpPr>
          <p:cNvPr id="4107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0290" y="1641475"/>
            <a:ext cx="1057688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52" tIns="40076" rIns="80152" bIns="400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ea typeface="MS PGothic" pitchFamily="34" charset="-128"/>
            </a:endParaRPr>
          </a:p>
        </p:txBody>
      </p:sp>
      <p:grpSp>
        <p:nvGrpSpPr>
          <p:cNvPr id="4109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0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1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2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3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4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5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6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7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8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19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20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4121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54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eaLnBrk="1" fontAlgn="base" hangingPunct="1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eaLnBrk="1" fontAlgn="base" hangingPunct="1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eaLnBrk="1" fontAlgn="base" hangingPunct="1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eaLnBrk="1" fontAlgn="base" hangingPunct="1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300038" indent="-300038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chemeClr val="bg2"/>
        </a:buClr>
        <a:buSzPct val="60000"/>
        <a:buFont typeface="Wingdings" pitchFamily="2" charset="2"/>
        <a:buChar char="l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508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</a:defRPr>
      </a:lvl2pPr>
      <a:lvl3pPr marL="10033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FrutigerNext LT Light" pitchFamily="34" charset="0"/>
          <a:ea typeface="+mn-ea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9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ransition/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5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</p:sldLayoutIdLst>
  <p:transition/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ransition/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8" r:id="rId2"/>
    <p:sldLayoutId id="2147483909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2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39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028"/>
              <a:t>2021/1/25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8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4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028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028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843798" y="6348968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3" r:id="rId2"/>
    <p:sldLayoutId id="2147483914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948808" y="626411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sz="10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13805" y="1384600"/>
            <a:ext cx="827722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zh-CN" sz="4000" b="1" dirty="0" err="1" smtClean="0">
                <a:solidFill>
                  <a:schemeClr val="bg1"/>
                </a:solidFill>
                <a:latin typeface="+mj-ea"/>
                <a:ea typeface="+mj-ea"/>
              </a:rPr>
              <a:t>openEuler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操作系统及开源社区介绍</a:t>
            </a:r>
            <a:endParaRPr lang="en-US" altLang="zh-CN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7074" y="325969"/>
            <a:ext cx="10742613" cy="872067"/>
          </a:xfrm>
        </p:spPr>
        <p:txBody>
          <a:bodyPr/>
          <a:lstStyle/>
          <a:p>
            <a:pPr lvl="1" algn="l" defTabSz="914204" rtl="0" fontAlgn="base">
              <a:lnSpc>
                <a:spcPts val="3429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99" b="1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目录</a:t>
            </a:r>
            <a:endParaRPr lang="zh-CN" altLang="en-US" sz="2799" b="1" kern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3011" y="163972"/>
            <a:ext cx="10214893" cy="984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21403" y="1533280"/>
            <a:ext cx="2049577" cy="2624081"/>
          </a:xfrm>
          <a:prstGeom prst="rect">
            <a:avLst/>
          </a:prstGeom>
          <a:solidFill>
            <a:srgbClr val="C7000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03074" y="1537096"/>
            <a:ext cx="2028598" cy="2620265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60711" y="1533280"/>
            <a:ext cx="2186604" cy="2620266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34173" y="2589371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kumimoji="1" lang="zh-CN" altLang="en-US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162975" y="2589368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346948" y="2599133"/>
            <a:ext cx="2285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dirty="0" err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教学实践</a:t>
            </a:r>
            <a:endParaRPr kumimoji="1"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217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</a:pP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openEuler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技术生态全景</a:t>
            </a:r>
          </a:p>
        </p:txBody>
      </p:sp>
      <p:sp>
        <p:nvSpPr>
          <p:cNvPr id="50" name="文本框 85"/>
          <p:cNvSpPr txBox="1"/>
          <p:nvPr/>
        </p:nvSpPr>
        <p:spPr>
          <a:xfrm>
            <a:off x="8425690" y="1355666"/>
            <a:ext cx="351112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C00000"/>
                </a:solidFill>
              </a:rPr>
              <a:t>释放算力：</a:t>
            </a:r>
            <a:endParaRPr lang="en-US" altLang="zh-CN" sz="1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/>
              <a:t>Kernel</a:t>
            </a:r>
            <a:r>
              <a:rPr lang="zh-CN" altLang="en-US" sz="1100" dirty="0"/>
              <a:t>：分预调 </a:t>
            </a:r>
            <a:r>
              <a:rPr lang="en-US" altLang="zh-CN" sz="1100" dirty="0"/>
              <a:t>+15%</a:t>
            </a:r>
          </a:p>
          <a:p>
            <a:pPr>
              <a:lnSpc>
                <a:spcPct val="150000"/>
              </a:lnSpc>
            </a:pPr>
            <a:r>
              <a:rPr lang="en-US" altLang="zh-CN" sz="1100" dirty="0" err="1"/>
              <a:t>StratoVirt</a:t>
            </a:r>
            <a:r>
              <a:rPr lang="en-US" altLang="zh-CN" sz="1100" dirty="0"/>
              <a:t> </a:t>
            </a:r>
            <a:r>
              <a:rPr lang="zh-CN" altLang="en-US" sz="1100" dirty="0"/>
              <a:t>轻量级虚拟机：开销 </a:t>
            </a:r>
            <a:r>
              <a:rPr lang="en-US" altLang="zh-CN" sz="1100" dirty="0"/>
              <a:t>-80%</a:t>
            </a:r>
            <a:r>
              <a:rPr lang="zh-CN" altLang="en-US" sz="1100" dirty="0"/>
              <a:t>，启动速度 </a:t>
            </a:r>
            <a:r>
              <a:rPr lang="en-US" altLang="zh-CN" sz="1100" dirty="0"/>
              <a:t>+10</a:t>
            </a:r>
            <a:r>
              <a:rPr lang="zh-CN" altLang="en-US" sz="1100" dirty="0"/>
              <a:t>倍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 err="1"/>
              <a:t>iSula</a:t>
            </a:r>
            <a:r>
              <a:rPr lang="en-US" altLang="zh-CN" sz="1100" dirty="0"/>
              <a:t> 2.0</a:t>
            </a:r>
            <a:r>
              <a:rPr lang="zh-CN" altLang="en-US" sz="1100" dirty="0"/>
              <a:t>云原生容器：空载资源消耗 </a:t>
            </a:r>
            <a:r>
              <a:rPr lang="en-US" altLang="zh-CN" sz="1100" dirty="0"/>
              <a:t>-68%</a:t>
            </a:r>
          </a:p>
          <a:p>
            <a:pPr>
              <a:lnSpc>
                <a:spcPct val="150000"/>
              </a:lnSpc>
            </a:pPr>
            <a:r>
              <a:rPr lang="zh-CN" altLang="en-US" sz="1100" dirty="0"/>
              <a:t>毕昇 </a:t>
            </a:r>
            <a:r>
              <a:rPr lang="en-US" altLang="zh-CN" sz="1100" dirty="0"/>
              <a:t>JDK</a:t>
            </a:r>
            <a:r>
              <a:rPr lang="zh-CN" altLang="en-US" sz="1100" dirty="0"/>
              <a:t>：</a:t>
            </a:r>
            <a:r>
              <a:rPr lang="en-US" altLang="zh-CN" sz="1100" dirty="0" err="1"/>
              <a:t>SpecJbb</a:t>
            </a:r>
            <a:r>
              <a:rPr lang="en-US" altLang="zh-CN" sz="1100" dirty="0"/>
              <a:t> +20% </a:t>
            </a:r>
            <a:endParaRPr lang="zh-CN" altLang="en-US" sz="1100" dirty="0"/>
          </a:p>
        </p:txBody>
      </p:sp>
      <p:sp>
        <p:nvSpPr>
          <p:cNvPr id="51" name="文本框 86"/>
          <p:cNvSpPr txBox="1"/>
          <p:nvPr/>
        </p:nvSpPr>
        <p:spPr>
          <a:xfrm>
            <a:off x="8468386" y="3000548"/>
            <a:ext cx="34635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</a:rPr>
              <a:t>安全可信：</a:t>
            </a:r>
            <a:endParaRPr lang="en-US" altLang="zh-CN" sz="11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/>
              <a:t>IMA </a:t>
            </a:r>
            <a:r>
              <a:rPr lang="zh-CN" altLang="en-US" sz="1100" dirty="0"/>
              <a:t>完整性度量架构：防止恶意篡改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 err="1"/>
              <a:t>secGear</a:t>
            </a:r>
            <a:r>
              <a:rPr lang="en-US" altLang="zh-CN" sz="1100" dirty="0"/>
              <a:t> </a:t>
            </a:r>
            <a:r>
              <a:rPr lang="zh-CN" altLang="en-US" sz="1100" dirty="0"/>
              <a:t>机密计算框架：多平台安全应用开发效率倍级提升</a:t>
            </a:r>
            <a:endParaRPr lang="en-US" altLang="zh-CN" sz="1100" dirty="0"/>
          </a:p>
          <a:p>
            <a:endParaRPr lang="en-US" altLang="zh-CN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文本框 87"/>
          <p:cNvSpPr txBox="1"/>
          <p:nvPr/>
        </p:nvSpPr>
        <p:spPr>
          <a:xfrm>
            <a:off x="8466689" y="4419663"/>
            <a:ext cx="346544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6"/>
                </a:solidFill>
              </a:rPr>
              <a:t>繁荣生态：</a:t>
            </a:r>
            <a:endParaRPr lang="en-US" altLang="zh-CN" sz="11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/>
              <a:t>Compass-CI </a:t>
            </a:r>
            <a:r>
              <a:rPr lang="zh-CN" altLang="en-US" sz="1100" dirty="0"/>
              <a:t>开源软件自动化测试平台：</a:t>
            </a:r>
            <a:r>
              <a:rPr lang="en-US" altLang="zh-CN" sz="1100" dirty="0"/>
              <a:t>1000+</a:t>
            </a:r>
            <a:r>
              <a:rPr lang="zh-CN" altLang="en-US" sz="1100" dirty="0"/>
              <a:t>开源软件自动化测试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/>
              <a:t>A-Tune </a:t>
            </a:r>
            <a:r>
              <a:rPr lang="zh-CN" altLang="en-US" sz="1100" dirty="0"/>
              <a:t>智能调优：</a:t>
            </a:r>
            <a:r>
              <a:rPr lang="en-US" altLang="zh-CN" sz="1100" dirty="0"/>
              <a:t>10 </a:t>
            </a:r>
            <a:r>
              <a:rPr lang="zh-CN" altLang="en-US" sz="1100" dirty="0"/>
              <a:t>大类场景，</a:t>
            </a:r>
            <a:r>
              <a:rPr lang="en-US" altLang="zh-CN" sz="1100" dirty="0"/>
              <a:t>20+</a:t>
            </a:r>
            <a:r>
              <a:rPr lang="zh-CN" altLang="en-US" sz="1100" dirty="0"/>
              <a:t>款应用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/>
              <a:t>UKUI </a:t>
            </a:r>
            <a:r>
              <a:rPr lang="zh-CN" altLang="en-US" sz="1100" dirty="0"/>
              <a:t>桌面：轻量级</a:t>
            </a:r>
            <a:r>
              <a:rPr lang="en-US" altLang="zh-CN" sz="1100" dirty="0"/>
              <a:t>Linux</a:t>
            </a:r>
            <a:r>
              <a:rPr lang="zh-CN" altLang="en-US" sz="1100" dirty="0"/>
              <a:t>桌面环境</a:t>
            </a:r>
            <a:endParaRPr lang="en-US" altLang="zh-CN" sz="1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" y="1474694"/>
            <a:ext cx="7571888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鲲鹏 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920 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的系统架构图</a:t>
            </a:r>
          </a:p>
        </p:txBody>
      </p:sp>
      <p:sp>
        <p:nvSpPr>
          <p:cNvPr id="50" name="文本占位符 2"/>
          <p:cNvSpPr txBox="1">
            <a:spLocks/>
          </p:cNvSpPr>
          <p:nvPr/>
        </p:nvSpPr>
        <p:spPr>
          <a:xfrm>
            <a:off x="8785194" y="1398494"/>
            <a:ext cx="2677350" cy="4775366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zh-CN" sz="1800" kern="0" dirty="0">
                <a:latin typeface="+mn-ea"/>
              </a:rPr>
              <a:t>鲲鹏处理器包含计算、存储、设备</a:t>
            </a:r>
            <a:r>
              <a:rPr lang="en-US" altLang="zh-CN" sz="1800" kern="0" dirty="0">
                <a:latin typeface="+mn-ea"/>
              </a:rPr>
              <a:t>IO</a:t>
            </a:r>
            <a:r>
              <a:rPr lang="zh-CN" altLang="zh-CN" sz="1800" kern="0" dirty="0">
                <a:latin typeface="+mn-ea"/>
              </a:rPr>
              <a:t>、中断以及虚拟化等子系统</a:t>
            </a:r>
            <a:endParaRPr lang="en-US" altLang="zh-CN" sz="1800" kern="0" dirty="0">
              <a:latin typeface="+mn-ea"/>
            </a:endParaRPr>
          </a:p>
          <a:p>
            <a:r>
              <a:rPr lang="zh-CN" altLang="en-US" sz="1800" kern="0" dirty="0">
                <a:latin typeface="+mn-ea"/>
              </a:rPr>
              <a:t>鲲鹏</a:t>
            </a:r>
            <a:r>
              <a:rPr lang="en-US" altLang="zh-CN" sz="1800" kern="0" dirty="0">
                <a:latin typeface="+mn-ea"/>
              </a:rPr>
              <a:t>920</a:t>
            </a:r>
            <a:r>
              <a:rPr lang="zh-CN" altLang="en-US" sz="1800" kern="0" dirty="0">
                <a:latin typeface="+mn-ea"/>
              </a:rPr>
              <a:t>含有</a:t>
            </a:r>
            <a:r>
              <a:rPr lang="zh-CN" altLang="zh-CN" sz="1800" kern="0" dirty="0">
                <a:latin typeface="+mn-ea"/>
              </a:rPr>
              <a:t>两个</a:t>
            </a:r>
            <a:r>
              <a:rPr lang="en-US" altLang="zh-CN" sz="1800" kern="0" dirty="0">
                <a:latin typeface="+mn-ea"/>
              </a:rPr>
              <a:t>CPU DIE</a:t>
            </a:r>
            <a:r>
              <a:rPr lang="zh-CN" altLang="zh-CN" sz="1800" kern="0" dirty="0">
                <a:latin typeface="+mn-ea"/>
              </a:rPr>
              <a:t>、一个</a:t>
            </a:r>
            <a:r>
              <a:rPr lang="en-US" altLang="zh-CN" sz="1800" kern="0" dirty="0">
                <a:latin typeface="+mn-ea"/>
              </a:rPr>
              <a:t>IO DIE</a:t>
            </a:r>
            <a:r>
              <a:rPr lang="zh-CN" altLang="zh-CN" sz="1800" kern="0" dirty="0">
                <a:latin typeface="+mn-ea"/>
              </a:rPr>
              <a:t>、以及共</a:t>
            </a:r>
            <a:r>
              <a:rPr lang="en-US" altLang="zh-CN" sz="1800" kern="0" dirty="0">
                <a:latin typeface="+mn-ea"/>
              </a:rPr>
              <a:t>8</a:t>
            </a:r>
            <a:r>
              <a:rPr lang="zh-CN" altLang="zh-CN" sz="1800" kern="0" dirty="0">
                <a:latin typeface="+mn-ea"/>
              </a:rPr>
              <a:t>组</a:t>
            </a:r>
            <a:r>
              <a:rPr lang="en-US" altLang="zh-CN" sz="1800" kern="0" dirty="0">
                <a:latin typeface="+mn-ea"/>
              </a:rPr>
              <a:t>DDR4 channel</a:t>
            </a:r>
            <a:r>
              <a:rPr lang="zh-CN" altLang="en-US" sz="1800" kern="0" dirty="0">
                <a:latin typeface="+mn-ea"/>
              </a:rPr>
              <a:t>，它们</a:t>
            </a:r>
            <a:r>
              <a:rPr lang="zh-CN" altLang="zh-CN" sz="1800" kern="0" dirty="0">
                <a:latin typeface="+mn-ea"/>
              </a:rPr>
              <a:t>通过</a:t>
            </a:r>
            <a:r>
              <a:rPr lang="en-US" altLang="zh-CN" sz="1800" kern="0" dirty="0">
                <a:latin typeface="+mn-ea"/>
              </a:rPr>
              <a:t> AMBA</a:t>
            </a:r>
            <a:r>
              <a:rPr lang="zh-CN" altLang="en-US" sz="1800" kern="0" dirty="0">
                <a:latin typeface="+mn-ea"/>
              </a:rPr>
              <a:t>（</a:t>
            </a:r>
            <a:r>
              <a:rPr lang="en-US" altLang="zh-CN" sz="1800" kern="0" dirty="0">
                <a:latin typeface="+mn-ea"/>
              </a:rPr>
              <a:t>Advanced Microcontroller Bus Architecture</a:t>
            </a:r>
            <a:r>
              <a:rPr lang="zh-CN" altLang="en-US" sz="1800" kern="0" dirty="0">
                <a:latin typeface="+mn-ea"/>
              </a:rPr>
              <a:t>）</a:t>
            </a:r>
            <a:r>
              <a:rPr lang="zh-CN" altLang="zh-CN" sz="1800" kern="0" dirty="0">
                <a:latin typeface="+mn-ea"/>
              </a:rPr>
              <a:t>总线互联</a:t>
            </a:r>
            <a:endParaRPr lang="zh-CN" altLang="en-US" sz="1800" kern="0" dirty="0">
              <a:latin typeface="+mn-ea"/>
              <a:sym typeface="Huawei Sans" panose="020C0503030203020204" pitchFamily="34" charset="0"/>
            </a:endParaRPr>
          </a:p>
          <a:p>
            <a:endParaRPr lang="zh-CN" altLang="en-US" kern="0" dirty="0">
              <a:sym typeface="Huawei Sans" panose="020C0503030203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84" y="1398494"/>
            <a:ext cx="8053514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鲲鹏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920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的计算子系统</a:t>
            </a: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7638140" y="2095474"/>
            <a:ext cx="3824405" cy="3741649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800" dirty="0">
                <a:latin typeface="+mn-ea"/>
                <a:ea typeface="+mn-ea"/>
              </a:rPr>
              <a:t>鲲鹏处理器的指令执行也分为取指、译码、执行等几个步骤</a:t>
            </a:r>
            <a:endParaRPr lang="en-US" altLang="zh-CN" sz="1800" dirty="0">
              <a:latin typeface="+mn-ea"/>
              <a:ea typeface="+mn-ea"/>
            </a:endParaRPr>
          </a:p>
          <a:p>
            <a:r>
              <a:rPr lang="zh-CN" altLang="zh-CN" sz="1800" dirty="0">
                <a:latin typeface="+mn-ea"/>
                <a:ea typeface="+mn-ea"/>
              </a:rPr>
              <a:t>鲲鹏</a:t>
            </a:r>
            <a:r>
              <a:rPr lang="en-US" altLang="zh-CN" sz="1800" dirty="0">
                <a:latin typeface="+mn-ea"/>
                <a:ea typeface="+mn-ea"/>
              </a:rPr>
              <a:t>920</a:t>
            </a:r>
            <a:r>
              <a:rPr lang="zh-CN" altLang="zh-CN" sz="1800" dirty="0">
                <a:latin typeface="+mn-ea"/>
                <a:ea typeface="+mn-ea"/>
              </a:rPr>
              <a:t>还支持超标量、指令乱序执行</a:t>
            </a:r>
            <a:r>
              <a:rPr lang="zh-CN" altLang="en-US" sz="1800" dirty="0">
                <a:latin typeface="+mn-ea"/>
                <a:ea typeface="+mn-ea"/>
              </a:rPr>
              <a:t>（</a:t>
            </a:r>
            <a:r>
              <a:rPr lang="en-US" altLang="zh-CN" sz="1800" dirty="0">
                <a:latin typeface="+mn-ea"/>
                <a:ea typeface="+mn-ea"/>
              </a:rPr>
              <a:t>out-of-order</a:t>
            </a:r>
            <a:r>
              <a:rPr lang="zh-CN" altLang="en-US" sz="1800" dirty="0">
                <a:latin typeface="+mn-ea"/>
                <a:ea typeface="+mn-ea"/>
              </a:rPr>
              <a:t>）</a:t>
            </a:r>
            <a:r>
              <a:rPr lang="zh-CN" altLang="zh-CN" sz="1800" dirty="0">
                <a:latin typeface="+mn-ea"/>
                <a:ea typeface="+mn-ea"/>
              </a:rPr>
              <a:t>等特性</a:t>
            </a:r>
            <a:endParaRPr lang="zh-CN" altLang="en-US" sz="1800" dirty="0">
              <a:latin typeface="+mn-ea"/>
              <a:ea typeface="+mn-ea"/>
              <a:sym typeface="Huawei Sans" panose="020C0503030203020204" pitchFamily="34" charset="0"/>
            </a:endParaRPr>
          </a:p>
          <a:p>
            <a:r>
              <a:rPr lang="zh-CN" altLang="zh-CN" sz="1800" dirty="0">
                <a:latin typeface="+mn-ea"/>
                <a:ea typeface="+mn-ea"/>
              </a:rPr>
              <a:t>鲲鹏处理器中还有一部分专门的加速</a:t>
            </a:r>
            <a:r>
              <a:rPr lang="zh-CN" altLang="en-US" sz="1800" dirty="0">
                <a:latin typeface="+mn-ea"/>
                <a:ea typeface="+mn-ea"/>
              </a:rPr>
              <a:t>器</a:t>
            </a:r>
            <a:endParaRPr lang="zh-CN" altLang="en-US" sz="1800" dirty="0">
              <a:latin typeface="+mn-ea"/>
              <a:ea typeface="+mn-ea"/>
              <a:sym typeface="Huawei Sans" panose="020C0503030203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25" y="1704267"/>
            <a:ext cx="6547671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</a:pP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目前已经完成的加速库</a:t>
            </a: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25" y="1133693"/>
            <a:ext cx="9516681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12" y="500671"/>
            <a:ext cx="10732516" cy="497095"/>
          </a:xfrm>
        </p:spPr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</a:pP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KAE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逻辑架构图</a:t>
            </a:r>
          </a:p>
        </p:txBody>
      </p:sp>
      <p:sp>
        <p:nvSpPr>
          <p:cNvPr id="3" name="矩形 45"/>
          <p:cNvSpPr/>
          <p:nvPr/>
        </p:nvSpPr>
        <p:spPr bwMode="auto">
          <a:xfrm>
            <a:off x="5951762" y="4218931"/>
            <a:ext cx="5898691" cy="79735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algn="ctr">
              <a:buClr>
                <a:srgbClr val="1D1D1A"/>
              </a:buClr>
              <a:buSzPct val="80000"/>
              <a:buFont typeface="+mj-lt"/>
              <a:buAutoNum type="arabicPeriod"/>
            </a:pPr>
            <a:endParaRPr lang="zh-CN" altLang="en-US" sz="12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矩形 89"/>
          <p:cNvSpPr/>
          <p:nvPr/>
        </p:nvSpPr>
        <p:spPr bwMode="auto">
          <a:xfrm>
            <a:off x="5955662" y="2700979"/>
            <a:ext cx="5898691" cy="144041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algn="ctr">
              <a:buClr>
                <a:srgbClr val="1D1D1A"/>
              </a:buClr>
              <a:buSzPct val="80000"/>
              <a:buFont typeface="+mj-lt"/>
              <a:buAutoNum type="arabicPeriod"/>
            </a:pPr>
            <a:endParaRPr lang="zh-CN" altLang="en-US" sz="12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" name="矩形 87"/>
          <p:cNvSpPr/>
          <p:nvPr/>
        </p:nvSpPr>
        <p:spPr bwMode="auto">
          <a:xfrm>
            <a:off x="5963462" y="1508991"/>
            <a:ext cx="5875293" cy="113708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algn="ctr">
              <a:buClr>
                <a:srgbClr val="1D1D1A"/>
              </a:buClr>
              <a:buSzPct val="80000"/>
              <a:buFont typeface="+mj-lt"/>
              <a:buAutoNum type="arabicPeriod"/>
            </a:pPr>
            <a:endParaRPr lang="zh-CN" altLang="en-US" sz="1200" b="1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圆角矩形 51"/>
          <p:cNvSpPr/>
          <p:nvPr/>
        </p:nvSpPr>
        <p:spPr>
          <a:xfrm>
            <a:off x="6032628" y="4246496"/>
            <a:ext cx="5303822" cy="691537"/>
          </a:xfrm>
          <a:prstGeom prst="round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圆角矩形 52"/>
          <p:cNvSpPr/>
          <p:nvPr/>
        </p:nvSpPr>
        <p:spPr>
          <a:xfrm>
            <a:off x="6030218" y="3525355"/>
            <a:ext cx="5321832" cy="452446"/>
          </a:xfrm>
          <a:prstGeom prst="round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圆角矩形 53"/>
          <p:cNvSpPr/>
          <p:nvPr/>
        </p:nvSpPr>
        <p:spPr>
          <a:xfrm>
            <a:off x="6030218" y="2750158"/>
            <a:ext cx="5321832" cy="331844"/>
          </a:xfrm>
          <a:prstGeom prst="round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WARPDRIVE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圆角矩形 54"/>
          <p:cNvSpPr/>
          <p:nvPr/>
        </p:nvSpPr>
        <p:spPr>
          <a:xfrm>
            <a:off x="6055358" y="1654487"/>
            <a:ext cx="3082006" cy="92878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55"/>
          <p:cNvSpPr txBox="1"/>
          <p:nvPr/>
        </p:nvSpPr>
        <p:spPr>
          <a:xfrm>
            <a:off x="8283039" y="1803453"/>
            <a:ext cx="893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altLang="zh-CN" sz="1200" dirty="0" err="1">
                <a:solidFill>
                  <a:prstClr val="black"/>
                </a:solidFill>
                <a:latin typeface="+mn-ea"/>
              </a:rPr>
              <a:t>Openssl</a:t>
            </a:r>
            <a:r>
              <a:rPr lang="en-US" altLang="zh-CN" sz="1200" dirty="0">
                <a:solidFill>
                  <a:prstClr val="black"/>
                </a:solidFill>
                <a:latin typeface="+mn-ea"/>
              </a:rPr>
              <a:t> Engine</a:t>
            </a:r>
          </a:p>
        </p:txBody>
      </p:sp>
      <p:sp>
        <p:nvSpPr>
          <p:cNvPr id="11" name="矩形 56"/>
          <p:cNvSpPr/>
          <p:nvPr/>
        </p:nvSpPr>
        <p:spPr>
          <a:xfrm>
            <a:off x="6161199" y="1752656"/>
            <a:ext cx="696743" cy="358719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SM3/SM4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矩形 57"/>
          <p:cNvSpPr/>
          <p:nvPr/>
        </p:nvSpPr>
        <p:spPr>
          <a:xfrm>
            <a:off x="6958349" y="1767055"/>
            <a:ext cx="619319" cy="332904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RSA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矩形 58"/>
          <p:cNvSpPr/>
          <p:nvPr/>
        </p:nvSpPr>
        <p:spPr>
          <a:xfrm>
            <a:off x="7716456" y="1752656"/>
            <a:ext cx="590710" cy="333459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AES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矩形 59"/>
          <p:cNvSpPr/>
          <p:nvPr/>
        </p:nvSpPr>
        <p:spPr>
          <a:xfrm>
            <a:off x="6161201" y="2181323"/>
            <a:ext cx="696741" cy="330398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MD5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矩形 60"/>
          <p:cNvSpPr/>
          <p:nvPr/>
        </p:nvSpPr>
        <p:spPr>
          <a:xfrm>
            <a:off x="6964983" y="2193369"/>
            <a:ext cx="612684" cy="285779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DH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矩形 61"/>
          <p:cNvSpPr/>
          <p:nvPr/>
        </p:nvSpPr>
        <p:spPr>
          <a:xfrm>
            <a:off x="7722048" y="2195049"/>
            <a:ext cx="570301" cy="288903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…….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矩形 62"/>
          <p:cNvSpPr/>
          <p:nvPr/>
        </p:nvSpPr>
        <p:spPr>
          <a:xfrm>
            <a:off x="6578194" y="4332822"/>
            <a:ext cx="828589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srgbClr val="1D1D1A"/>
                </a:solidFill>
                <a:latin typeface="+mn-ea"/>
              </a:rPr>
              <a:t>SEC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18" name="矩形 63"/>
          <p:cNvSpPr/>
          <p:nvPr/>
        </p:nvSpPr>
        <p:spPr>
          <a:xfrm>
            <a:off x="8396849" y="4332822"/>
            <a:ext cx="873456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srgbClr val="1D1D1A"/>
                </a:solidFill>
                <a:latin typeface="+mn-ea"/>
              </a:rPr>
              <a:t>HPRE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19" name="矩形 65"/>
          <p:cNvSpPr/>
          <p:nvPr/>
        </p:nvSpPr>
        <p:spPr>
          <a:xfrm>
            <a:off x="10260373" y="4332822"/>
            <a:ext cx="821235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srgbClr val="1D1D1A"/>
                </a:solidFill>
                <a:latin typeface="+mn-ea"/>
              </a:rPr>
              <a:t>ZIP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20" name="文本框 67"/>
          <p:cNvSpPr txBox="1"/>
          <p:nvPr/>
        </p:nvSpPr>
        <p:spPr>
          <a:xfrm>
            <a:off x="8164939" y="4754123"/>
            <a:ext cx="1594407" cy="1839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Kunpeng920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芯片</a:t>
            </a:r>
          </a:p>
        </p:txBody>
      </p:sp>
      <p:sp>
        <p:nvSpPr>
          <p:cNvPr id="21" name="矩形 68"/>
          <p:cNvSpPr/>
          <p:nvPr/>
        </p:nvSpPr>
        <p:spPr>
          <a:xfrm>
            <a:off x="6546799" y="3574132"/>
            <a:ext cx="908279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 err="1">
                <a:solidFill>
                  <a:srgbClr val="1D1D1A"/>
                </a:solidFill>
                <a:latin typeface="+mn-ea"/>
              </a:rPr>
              <a:t>kSEC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22" name="矩形 69"/>
          <p:cNvSpPr/>
          <p:nvPr/>
        </p:nvSpPr>
        <p:spPr>
          <a:xfrm>
            <a:off x="8346013" y="3574132"/>
            <a:ext cx="957462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srgbClr val="1D1D1A"/>
                </a:solidFill>
                <a:latin typeface="+mn-ea"/>
              </a:rPr>
              <a:t>kHPRE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23" name="矩形 71"/>
          <p:cNvSpPr/>
          <p:nvPr/>
        </p:nvSpPr>
        <p:spPr>
          <a:xfrm>
            <a:off x="10194410" y="3574132"/>
            <a:ext cx="900218" cy="285779"/>
          </a:xfrm>
          <a:prstGeom prst="rect">
            <a:avLst/>
          </a:prstGeom>
          <a:solidFill>
            <a:srgbClr val="F4A1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srgbClr val="1D1D1A"/>
                </a:solidFill>
                <a:latin typeface="+mn-ea"/>
              </a:rPr>
              <a:t>kZIP</a:t>
            </a:r>
            <a:endParaRPr lang="zh-CN" altLang="en-US" sz="1200" kern="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24" name="圆角矩形 72"/>
          <p:cNvSpPr/>
          <p:nvPr/>
        </p:nvSpPr>
        <p:spPr>
          <a:xfrm>
            <a:off x="6030218" y="3150354"/>
            <a:ext cx="5321832" cy="331844"/>
          </a:xfrm>
          <a:prstGeom prst="round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UACCE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圆角矩形 74"/>
          <p:cNvSpPr/>
          <p:nvPr/>
        </p:nvSpPr>
        <p:spPr>
          <a:xfrm>
            <a:off x="9194841" y="1650992"/>
            <a:ext cx="1146245" cy="92878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文本框 75"/>
          <p:cNvSpPr txBox="1"/>
          <p:nvPr/>
        </p:nvSpPr>
        <p:spPr>
          <a:xfrm>
            <a:off x="9882821" y="1796735"/>
            <a:ext cx="552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altLang="zh-CN" sz="1200" dirty="0" err="1">
                <a:solidFill>
                  <a:prstClr val="black"/>
                </a:solidFill>
                <a:latin typeface="+mn-ea"/>
              </a:rPr>
              <a:t>Zlib</a:t>
            </a:r>
            <a:endParaRPr lang="en-US" altLang="zh-CN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7" name="矩形 76"/>
          <p:cNvSpPr/>
          <p:nvPr/>
        </p:nvSpPr>
        <p:spPr>
          <a:xfrm>
            <a:off x="9288678" y="1813168"/>
            <a:ext cx="593004" cy="315206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GZIP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矩形 77"/>
          <p:cNvSpPr/>
          <p:nvPr/>
        </p:nvSpPr>
        <p:spPr>
          <a:xfrm>
            <a:off x="9288679" y="2202763"/>
            <a:ext cx="593003" cy="28374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ZLIB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圆角矩形 81"/>
          <p:cNvSpPr/>
          <p:nvPr/>
        </p:nvSpPr>
        <p:spPr>
          <a:xfrm>
            <a:off x="10427570" y="1643222"/>
            <a:ext cx="924480" cy="92878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0" name="文本框 82"/>
          <p:cNvSpPr txBox="1"/>
          <p:nvPr/>
        </p:nvSpPr>
        <p:spPr>
          <a:xfrm>
            <a:off x="10557930" y="1785194"/>
            <a:ext cx="79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altLang="zh-CN" sz="1200" dirty="0">
                <a:solidFill>
                  <a:prstClr val="black"/>
                </a:solidFill>
                <a:latin typeface="+mn-ea"/>
              </a:rPr>
              <a:t>Other Lib</a:t>
            </a:r>
          </a:p>
        </p:txBody>
      </p:sp>
      <p:cxnSp>
        <p:nvCxnSpPr>
          <p:cNvPr id="31" name="直接连接符 83"/>
          <p:cNvCxnSpPr/>
          <p:nvPr/>
        </p:nvCxnSpPr>
        <p:spPr>
          <a:xfrm>
            <a:off x="5598972" y="3113752"/>
            <a:ext cx="5753078" cy="0"/>
          </a:xfrm>
          <a:prstGeom prst="line">
            <a:avLst/>
          </a:prstGeom>
          <a:noFill/>
          <a:ln w="9525" cap="flat" cmpd="sng" algn="ctr">
            <a:solidFill>
              <a:srgbClr val="151515"/>
            </a:solidFill>
            <a:prstDash val="dash"/>
            <a:miter lim="800000"/>
          </a:ln>
          <a:effectLst/>
        </p:spPr>
      </p:cxnSp>
      <p:sp>
        <p:nvSpPr>
          <p:cNvPr id="32" name="文本框 84"/>
          <p:cNvSpPr txBox="1"/>
          <p:nvPr/>
        </p:nvSpPr>
        <p:spPr>
          <a:xfrm>
            <a:off x="5294032" y="1969375"/>
            <a:ext cx="704987" cy="8804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User</a:t>
            </a:r>
          </a:p>
          <a:p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Space</a:t>
            </a:r>
            <a:endParaRPr lang="zh-CN" altLang="en-US" sz="120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33" name="文本框 85"/>
          <p:cNvSpPr txBox="1"/>
          <p:nvPr/>
        </p:nvSpPr>
        <p:spPr>
          <a:xfrm>
            <a:off x="5294032" y="3170744"/>
            <a:ext cx="718830" cy="8804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en-US" altLang="zh-CN" sz="1200" dirty="0">
                <a:solidFill>
                  <a:srgbClr val="1D1D1A"/>
                </a:solidFill>
                <a:latin typeface="+mn-ea"/>
              </a:rPr>
              <a:t>Kernel</a:t>
            </a:r>
            <a:endParaRPr lang="zh-CN" altLang="en-US" sz="1200" dirty="0">
              <a:solidFill>
                <a:srgbClr val="1D1D1A"/>
              </a:solidFill>
              <a:latin typeface="+mn-ea"/>
            </a:endParaRPr>
          </a:p>
        </p:txBody>
      </p:sp>
      <p:sp>
        <p:nvSpPr>
          <p:cNvPr id="34" name="圆角矩形 86"/>
          <p:cNvSpPr/>
          <p:nvPr/>
        </p:nvSpPr>
        <p:spPr>
          <a:xfrm>
            <a:off x="5963462" y="1215225"/>
            <a:ext cx="5875292" cy="264407"/>
          </a:xfrm>
          <a:prstGeom prst="round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altLang="zh-CN" sz="1200" kern="0" dirty="0">
                <a:solidFill>
                  <a:prstClr val="white"/>
                </a:solidFill>
                <a:latin typeface="+mn-ea"/>
              </a:rPr>
              <a:t>APPs</a:t>
            </a:r>
            <a:endParaRPr lang="zh-CN" altLang="en-US" sz="12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5" name="文本框 88"/>
          <p:cNvSpPr txBox="1"/>
          <p:nvPr/>
        </p:nvSpPr>
        <p:spPr>
          <a:xfrm>
            <a:off x="11503364" y="1634557"/>
            <a:ext cx="304190" cy="98888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zh-CN" altLang="en-US" sz="1200" b="1" dirty="0">
                <a:solidFill>
                  <a:srgbClr val="1D1D1A"/>
                </a:solidFill>
                <a:latin typeface="+mn-ea"/>
              </a:rPr>
              <a:t>加速器应用库</a:t>
            </a:r>
          </a:p>
        </p:txBody>
      </p:sp>
      <p:sp>
        <p:nvSpPr>
          <p:cNvPr id="36" name="文本框 90"/>
          <p:cNvSpPr txBox="1"/>
          <p:nvPr/>
        </p:nvSpPr>
        <p:spPr>
          <a:xfrm>
            <a:off x="11491526" y="2999585"/>
            <a:ext cx="304190" cy="9464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zh-CN" altLang="en-US" sz="1200" b="1" dirty="0">
                <a:solidFill>
                  <a:srgbClr val="1D1D1A"/>
                </a:solidFill>
                <a:latin typeface="+mn-ea"/>
              </a:rPr>
              <a:t>加速器驱动</a:t>
            </a:r>
          </a:p>
        </p:txBody>
      </p:sp>
      <p:sp>
        <p:nvSpPr>
          <p:cNvPr id="37" name="文本框 46"/>
          <p:cNvSpPr txBox="1"/>
          <p:nvPr/>
        </p:nvSpPr>
        <p:spPr>
          <a:xfrm>
            <a:off x="11503364" y="4272193"/>
            <a:ext cx="304190" cy="60949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zh-CN" altLang="en-US" sz="1200" b="1" dirty="0">
                <a:solidFill>
                  <a:srgbClr val="1D1D1A"/>
                </a:solidFill>
                <a:latin typeface="+mn-ea"/>
              </a:rPr>
              <a:t>芯片层</a:t>
            </a:r>
          </a:p>
        </p:txBody>
      </p:sp>
      <p:sp>
        <p:nvSpPr>
          <p:cNvPr id="38" name="矩形 1"/>
          <p:cNvSpPr/>
          <p:nvPr/>
        </p:nvSpPr>
        <p:spPr>
          <a:xfrm>
            <a:off x="5320440" y="1196753"/>
            <a:ext cx="6533913" cy="385060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n-ea"/>
            </a:endParaRPr>
          </a:p>
        </p:txBody>
      </p:sp>
      <p:sp>
        <p:nvSpPr>
          <p:cNvPr id="39" name="矩形 3"/>
          <p:cNvSpPr/>
          <p:nvPr/>
        </p:nvSpPr>
        <p:spPr>
          <a:xfrm>
            <a:off x="405711" y="4314798"/>
            <a:ext cx="1334778" cy="4243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芯片加速子系统</a:t>
            </a:r>
          </a:p>
        </p:txBody>
      </p:sp>
      <p:sp>
        <p:nvSpPr>
          <p:cNvPr id="40" name="矩形 50"/>
          <p:cNvSpPr/>
          <p:nvPr/>
        </p:nvSpPr>
        <p:spPr>
          <a:xfrm>
            <a:off x="2244216" y="4314222"/>
            <a:ext cx="1091965" cy="4243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BIOS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子系统</a:t>
            </a:r>
          </a:p>
        </p:txBody>
      </p:sp>
      <p:sp>
        <p:nvSpPr>
          <p:cNvPr id="41" name="矩形 93"/>
          <p:cNvSpPr/>
          <p:nvPr/>
        </p:nvSpPr>
        <p:spPr>
          <a:xfrm>
            <a:off x="4002852" y="4314798"/>
            <a:ext cx="1154833" cy="4243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BMC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子系统</a:t>
            </a:r>
          </a:p>
        </p:txBody>
      </p:sp>
      <p:cxnSp>
        <p:nvCxnSpPr>
          <p:cNvPr id="42" name="肘形连接符 5"/>
          <p:cNvCxnSpPr/>
          <p:nvPr/>
        </p:nvCxnSpPr>
        <p:spPr>
          <a:xfrm rot="10800000">
            <a:off x="3336182" y="4627075"/>
            <a:ext cx="666671" cy="576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7"/>
          <p:cNvCxnSpPr/>
          <p:nvPr/>
        </p:nvCxnSpPr>
        <p:spPr>
          <a:xfrm rot="10800000" flipV="1">
            <a:off x="1740489" y="4635464"/>
            <a:ext cx="503726" cy="576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8"/>
          <p:cNvSpPr/>
          <p:nvPr/>
        </p:nvSpPr>
        <p:spPr>
          <a:xfrm>
            <a:off x="1917011" y="3217922"/>
            <a:ext cx="2742473" cy="4664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加速器驱动子系统</a:t>
            </a:r>
          </a:p>
        </p:txBody>
      </p:sp>
      <p:cxnSp>
        <p:nvCxnSpPr>
          <p:cNvPr id="45" name="肘形连接符 10"/>
          <p:cNvCxnSpPr>
            <a:stCxn id="39" idx="0"/>
            <a:endCxn id="44" idx="1"/>
          </p:cNvCxnSpPr>
          <p:nvPr/>
        </p:nvCxnSpPr>
        <p:spPr>
          <a:xfrm rot="5400000" flipH="1" flipV="1">
            <a:off x="1063234" y="3461020"/>
            <a:ext cx="863645" cy="843910"/>
          </a:xfrm>
          <a:prstGeom prst="bentConnector2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12"/>
          <p:cNvCxnSpPr>
            <a:stCxn id="40" idx="0"/>
          </p:cNvCxnSpPr>
          <p:nvPr/>
        </p:nvCxnSpPr>
        <p:spPr>
          <a:xfrm rot="5400000" flipH="1" flipV="1">
            <a:off x="2475281" y="3999301"/>
            <a:ext cx="629839" cy="2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94"/>
          <p:cNvSpPr/>
          <p:nvPr/>
        </p:nvSpPr>
        <p:spPr>
          <a:xfrm>
            <a:off x="2011642" y="2256580"/>
            <a:ext cx="1459186" cy="4664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应用库子系统</a:t>
            </a:r>
            <a:endParaRPr lang="en-US" altLang="zh-CN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200" dirty="0" err="1">
                <a:solidFill>
                  <a:schemeClr val="tx1"/>
                </a:solidFill>
                <a:latin typeface="+mn-ea"/>
              </a:rPr>
              <a:t>Openss</a:t>
            </a:r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en-US" altLang="zh-CN" sz="1200" dirty="0" err="1">
                <a:solidFill>
                  <a:schemeClr val="tx1"/>
                </a:solidFill>
                <a:latin typeface="+mn-ea"/>
              </a:rPr>
              <a:t>zlib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）</a:t>
            </a:r>
          </a:p>
        </p:txBody>
      </p:sp>
      <p:cxnSp>
        <p:nvCxnSpPr>
          <p:cNvPr id="49" name="肘形连接符 16"/>
          <p:cNvCxnSpPr/>
          <p:nvPr/>
        </p:nvCxnSpPr>
        <p:spPr>
          <a:xfrm rot="16200000" flipH="1">
            <a:off x="3560822" y="2465189"/>
            <a:ext cx="1487447" cy="2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8"/>
          <p:cNvCxnSpPr/>
          <p:nvPr/>
        </p:nvCxnSpPr>
        <p:spPr>
          <a:xfrm rot="16200000" flipV="1">
            <a:off x="2419762" y="1972600"/>
            <a:ext cx="567953" cy="4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20"/>
          <p:cNvCxnSpPr/>
          <p:nvPr/>
        </p:nvCxnSpPr>
        <p:spPr>
          <a:xfrm rot="5400000">
            <a:off x="2433619" y="2968217"/>
            <a:ext cx="531139" cy="2"/>
          </a:xfrm>
          <a:prstGeom prst="bent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47"/>
          <p:cNvSpPr txBox="1"/>
          <p:nvPr/>
        </p:nvSpPr>
        <p:spPr>
          <a:xfrm>
            <a:off x="2202944" y="2809145"/>
            <a:ext cx="1107996" cy="276999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驱动统一接口</a:t>
            </a:r>
          </a:p>
        </p:txBody>
      </p:sp>
      <p:sp>
        <p:nvSpPr>
          <p:cNvPr id="53" name="文本框 97"/>
          <p:cNvSpPr txBox="1"/>
          <p:nvPr/>
        </p:nvSpPr>
        <p:spPr>
          <a:xfrm>
            <a:off x="1060496" y="3202661"/>
            <a:ext cx="954107" cy="276999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寄存器操作</a:t>
            </a:r>
          </a:p>
        </p:txBody>
      </p:sp>
      <p:sp>
        <p:nvSpPr>
          <p:cNvPr id="54" name="文本框 98"/>
          <p:cNvSpPr txBox="1"/>
          <p:nvPr/>
        </p:nvSpPr>
        <p:spPr>
          <a:xfrm>
            <a:off x="2280990" y="3852444"/>
            <a:ext cx="954107" cy="276999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l"/>
            <a:r>
              <a:rPr lang="en-US" altLang="zh-CN" sz="1200" dirty="0">
                <a:solidFill>
                  <a:srgbClr val="0070C0"/>
                </a:solidFill>
                <a:latin typeface="+mn-ea"/>
              </a:rPr>
              <a:t>ACPI</a:t>
            </a:r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表上报</a:t>
            </a:r>
          </a:p>
        </p:txBody>
      </p:sp>
      <p:sp>
        <p:nvSpPr>
          <p:cNvPr id="55" name="文本框 99"/>
          <p:cNvSpPr txBox="1"/>
          <p:nvPr/>
        </p:nvSpPr>
        <p:spPr>
          <a:xfrm>
            <a:off x="3326788" y="4228585"/>
            <a:ext cx="723275" cy="461665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0070C0"/>
                </a:solidFill>
                <a:latin typeface="+mn-ea"/>
              </a:rPr>
              <a:t>License</a:t>
            </a:r>
          </a:p>
          <a:p>
            <a:pPr algn="ctr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管理</a:t>
            </a:r>
          </a:p>
        </p:txBody>
      </p:sp>
      <p:sp>
        <p:nvSpPr>
          <p:cNvPr id="56" name="文本框 101"/>
          <p:cNvSpPr txBox="1"/>
          <p:nvPr/>
        </p:nvSpPr>
        <p:spPr>
          <a:xfrm>
            <a:off x="1673131" y="4221560"/>
            <a:ext cx="646331" cy="461665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加速器</a:t>
            </a:r>
            <a:endParaRPr lang="en-US" altLang="zh-CN" sz="1200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使能</a:t>
            </a:r>
          </a:p>
        </p:txBody>
      </p:sp>
      <p:sp>
        <p:nvSpPr>
          <p:cNvPr id="57" name="文本框 107"/>
          <p:cNvSpPr txBox="1"/>
          <p:nvPr/>
        </p:nvSpPr>
        <p:spPr>
          <a:xfrm>
            <a:off x="2109923" y="1851376"/>
            <a:ext cx="1749197" cy="276999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70C0"/>
                </a:solidFill>
                <a:latin typeface="+mn-ea"/>
              </a:rPr>
              <a:t>Openssl</a:t>
            </a:r>
            <a:r>
              <a:rPr lang="en-US" altLang="zh-CN" sz="1200" dirty="0">
                <a:solidFill>
                  <a:srgbClr val="0070C0"/>
                </a:solidFill>
                <a:latin typeface="+mn-ea"/>
              </a:rPr>
              <a:t>/</a:t>
            </a:r>
            <a:r>
              <a:rPr lang="en-US" altLang="zh-CN" sz="1200" dirty="0" err="1">
                <a:solidFill>
                  <a:srgbClr val="0070C0"/>
                </a:solidFill>
                <a:latin typeface="+mn-ea"/>
              </a:rPr>
              <a:t>zlib</a:t>
            </a:r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标准接口</a:t>
            </a:r>
          </a:p>
        </p:txBody>
      </p:sp>
      <p:sp>
        <p:nvSpPr>
          <p:cNvPr id="58" name="文本框 108"/>
          <p:cNvSpPr txBox="1"/>
          <p:nvPr/>
        </p:nvSpPr>
        <p:spPr>
          <a:xfrm>
            <a:off x="3782391" y="2241191"/>
            <a:ext cx="1107996" cy="276999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0070C0"/>
                </a:solidFill>
                <a:latin typeface="+mn-ea"/>
              </a:rPr>
              <a:t>驱动统一接口</a:t>
            </a:r>
          </a:p>
        </p:txBody>
      </p:sp>
      <p:sp>
        <p:nvSpPr>
          <p:cNvPr id="59" name="流程图: 过程 115"/>
          <p:cNvSpPr/>
          <p:nvPr/>
        </p:nvSpPr>
        <p:spPr>
          <a:xfrm>
            <a:off x="340962" y="1198810"/>
            <a:ext cx="4897875" cy="3848550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4255029" y="5943662"/>
            <a:ext cx="3211654" cy="365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+mn-ea"/>
              </a:rPr>
              <a:t>鲲鹏</a:t>
            </a:r>
            <a:r>
              <a:rPr lang="en-US" altLang="zh-CN" dirty="0">
                <a:latin typeface="+mn-ea"/>
              </a:rPr>
              <a:t>920</a:t>
            </a:r>
            <a:r>
              <a:rPr lang="zh-CN" altLang="en-US" dirty="0">
                <a:latin typeface="+mn-ea"/>
              </a:rPr>
              <a:t>加速系统逻辑架构图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232202" y="5185741"/>
            <a:ext cx="11826285" cy="734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>
                <a:latin typeface="+mn-ea"/>
              </a:rPr>
              <a:t>HPRE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>
                <a:latin typeface="+mn-ea"/>
              </a:rPr>
              <a:t>High Performance RSA Engine</a:t>
            </a:r>
            <a:r>
              <a:rPr lang="zh-CN" altLang="en-US" sz="1400" dirty="0">
                <a:latin typeface="+mn-ea"/>
              </a:rPr>
              <a:t>，高性能</a:t>
            </a:r>
            <a:r>
              <a:rPr lang="en-US" altLang="zh-CN" sz="1400" dirty="0">
                <a:latin typeface="+mn-ea"/>
              </a:rPr>
              <a:t>RSA</a:t>
            </a:r>
            <a:r>
              <a:rPr lang="zh-CN" altLang="en-US" sz="1400" dirty="0">
                <a:latin typeface="+mn-ea"/>
              </a:rPr>
              <a:t>加速引擎</a:t>
            </a:r>
          </a:p>
          <a:p>
            <a:r>
              <a:rPr lang="en-US" altLang="zh-CN" sz="1400" dirty="0">
                <a:latin typeface="+mn-ea"/>
              </a:rPr>
              <a:t>ZIP</a:t>
            </a:r>
            <a:r>
              <a:rPr lang="zh-CN" altLang="en-US" sz="1400" dirty="0">
                <a:latin typeface="+mn-ea"/>
              </a:rPr>
              <a:t>：高性能</a:t>
            </a:r>
            <a:r>
              <a:rPr lang="en-US" altLang="zh-CN" sz="1400" dirty="0" err="1">
                <a:latin typeface="+mn-ea"/>
              </a:rPr>
              <a:t>zlib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gzip</a:t>
            </a:r>
            <a:r>
              <a:rPr lang="zh-CN" altLang="en-US" sz="1400" dirty="0">
                <a:latin typeface="+mn-ea"/>
              </a:rPr>
              <a:t>压缩引擎</a:t>
            </a:r>
          </a:p>
          <a:p>
            <a:r>
              <a:rPr lang="en-US" altLang="zh-CN" sz="1400" dirty="0">
                <a:latin typeface="+mn-ea"/>
              </a:rPr>
              <a:t>SEC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>
                <a:latin typeface="+mn-ea"/>
              </a:rPr>
              <a:t>Security Engine</a:t>
            </a:r>
            <a:r>
              <a:rPr lang="zh-CN" altLang="en-US" sz="1400" dirty="0">
                <a:latin typeface="+mn-ea"/>
              </a:rPr>
              <a:t>，硬件安全加速引擎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44" y="1308065"/>
            <a:ext cx="256054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12933" y="391197"/>
            <a:ext cx="10736446" cy="562270"/>
          </a:xfrm>
        </p:spPr>
        <p:txBody>
          <a:bodyPr anchor="ctr">
            <a:normAutofit/>
          </a:bodyPr>
          <a:lstStyle/>
          <a:p>
            <a:pPr defTabSz="914034" fontAlgn="base"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A-Tune 2.0 : 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解放人力，让性能调优更容易</a:t>
            </a:r>
            <a:endParaRPr lang="en-US" altLang="en-US" sz="3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" y="953467"/>
            <a:ext cx="10924979" cy="5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5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/>
          <p:nvPr/>
        </p:nvSpPr>
        <p:spPr>
          <a:xfrm>
            <a:off x="611744" y="483483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4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A-Tune 2.0 : 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解放人力，让性能调优更容易</a:t>
            </a:r>
            <a:endParaRPr lang="en-US" altLang="zh-CN" sz="3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399"/>
            <a:endParaRPr lang="zh-CN" altLang="en-US" sz="1599" b="1" kern="0" spc="50">
              <a:latin typeface="+mn-ea"/>
              <a:cs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+mn-ea"/>
              <a:cs typeface="Arial" panose="020B0604020202090204" pitchFamily="34" charset="0"/>
            </a:endParaRPr>
          </a:p>
        </p:txBody>
      </p:sp>
      <p:grpSp>
        <p:nvGrpSpPr>
          <p:cNvPr id="61" name="组合 10"/>
          <p:cNvGrpSpPr/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  <a:latin typeface="+mn-ea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endParaRPr lang="zh-CN" altLang="en-US" sz="1399" b="1" kern="0">
              <a:solidFill>
                <a:srgbClr val="666666"/>
              </a:solidFill>
              <a:latin typeface="+mn-ea"/>
              <a:cs typeface="Arial" panose="020B0604020202090204" pitchFamily="34" charset="0"/>
            </a:endParaRPr>
          </a:p>
        </p:txBody>
      </p:sp>
      <p:sp>
        <p:nvSpPr>
          <p:cNvPr id="382" name="矩形 381"/>
          <p:cNvSpPr/>
          <p:nvPr/>
        </p:nvSpPr>
        <p:spPr>
          <a:xfrm>
            <a:off x="8355720" y="1490759"/>
            <a:ext cx="3221467" cy="4699412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+mn-ea"/>
              <a:cs typeface="Arial" panose="020B0604020202090204" pitchFamily="34" charset="0"/>
            </a:endParaRPr>
          </a:p>
        </p:txBody>
      </p:sp>
      <p:sp>
        <p:nvSpPr>
          <p:cNvPr id="383" name="副标题 3"/>
          <p:cNvSpPr txBox="1"/>
          <p:nvPr/>
        </p:nvSpPr>
        <p:spPr>
          <a:xfrm>
            <a:off x="8581021" y="1883760"/>
            <a:ext cx="2770860" cy="3792904"/>
          </a:xfrm>
          <a:prstGeom prst="rect">
            <a:avLst/>
          </a:prstGeom>
        </p:spPr>
        <p:txBody>
          <a:bodyPr vert="horz" lIns="121896" tIns="60948" rIns="121896" bIns="60948" rtlCol="0"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400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943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903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863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823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83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8070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新增多种调优算法支持</a:t>
            </a:r>
            <a:endParaRPr lang="en-US" altLang="zh-CN" sz="1599" dirty="0">
              <a:solidFill>
                <a:srgbClr val="1D1D1A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支持增量调优</a:t>
            </a:r>
            <a:endParaRPr lang="en-US" altLang="zh-CN" sz="1599" dirty="0">
              <a:solidFill>
                <a:srgbClr val="1D1D1A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新一代负载分类模型</a:t>
            </a:r>
            <a:endParaRPr lang="en-US" altLang="zh-CN" sz="1599" dirty="0">
              <a:solidFill>
                <a:srgbClr val="1D1D1A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b="1" dirty="0">
                <a:solidFill>
                  <a:srgbClr val="C00000"/>
                </a:solidFill>
                <a:latin typeface="+mn-ea"/>
                <a:cs typeface="Arial" panose="020B0604020202090204" pitchFamily="34" charset="0"/>
              </a:rPr>
              <a:t>敏感参数识别与自动筛选</a:t>
            </a:r>
            <a:endParaRPr lang="en-US" altLang="zh-CN" sz="1599" b="1" dirty="0">
              <a:solidFill>
                <a:srgbClr val="C00000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支持虚拟机中运行</a:t>
            </a:r>
            <a:endParaRPr lang="en-US" altLang="zh-CN" sz="1599" dirty="0">
              <a:solidFill>
                <a:srgbClr val="1D1D1A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支持引擎独立部署</a:t>
            </a:r>
            <a:endParaRPr lang="en-US" altLang="zh-CN" sz="1599" dirty="0">
              <a:solidFill>
                <a:srgbClr val="1D1D1A"/>
              </a:solidFill>
              <a:latin typeface="+mn-ea"/>
              <a:cs typeface="Arial" panose="020B0604020202090204" pitchFamily="34" charset="0"/>
            </a:endParaRPr>
          </a:p>
          <a:p>
            <a:pPr marL="177729" indent="-177729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599" dirty="0">
                <a:solidFill>
                  <a:srgbClr val="1D1D1A"/>
                </a:solidFill>
                <a:latin typeface="+mn-ea"/>
                <a:cs typeface="Arial" panose="020B0604020202090204" pitchFamily="34" charset="0"/>
              </a:rPr>
              <a:t>支持自动化模型训练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44" y="1172728"/>
            <a:ext cx="7419475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/>
          <p:nvPr/>
        </p:nvSpPr>
        <p:spPr>
          <a:xfrm>
            <a:off x="602223" y="473962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4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secGear : 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让机密计算更容易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39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anose="020B0604020202090204" pitchFamily="34" charset="0"/>
              <a:ea typeface="微软雅黑" pitchFamily="34" charset="-122"/>
              <a:cs typeface="Arial" panose="020B0604020202090204" pitchFamily="34" charset="0"/>
            </a:endParaRPr>
          </a:p>
        </p:txBody>
      </p:sp>
      <p:grpSp>
        <p:nvGrpSpPr>
          <p:cNvPr id="61" name="组合 10"/>
          <p:cNvGrpSpPr/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anose="020B0604020202090204" pitchFamily="34" charset="0"/>
              <a:ea typeface="微软雅黑" pitchFamily="34" charset="-122"/>
              <a:cs typeface="Arial" panose="020B060402020209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anose="020B0604020202090204" pitchFamily="34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623936" y="1170078"/>
            <a:ext cx="10954736" cy="1106916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1204109" y="1410309"/>
            <a:ext cx="9753912" cy="553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799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当前机密计算涉及的行业领域纷杂，各行业对于机密计算框架的需求也不尽相同。各家芯片推出的机密计算解决方案从实现原理到对外接口都不相同。</a:t>
            </a:r>
            <a:endParaRPr lang="en-US" altLang="zh-CN" sz="1799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6" y="2499653"/>
            <a:ext cx="10973751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/>
          <p:nvPr/>
        </p:nvSpPr>
        <p:spPr>
          <a:xfrm>
            <a:off x="602223" y="473962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4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secGear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机密计算统一编程框架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39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anose="020B0604020202090204" pitchFamily="34" charset="0"/>
              <a:ea typeface="微软雅黑" pitchFamily="34" charset="-122"/>
              <a:cs typeface="Arial" panose="020B0604020202090204" pitchFamily="34" charset="0"/>
            </a:endParaRPr>
          </a:p>
        </p:txBody>
      </p:sp>
      <p:grpSp>
        <p:nvGrpSpPr>
          <p:cNvPr id="61" name="组合 10"/>
          <p:cNvGrpSpPr/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anose="020B0604020202090204" pitchFamily="34" charset="0"/>
              <a:ea typeface="微软雅黑" pitchFamily="34" charset="-122"/>
              <a:cs typeface="Arial" panose="020B060402020209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3" y="1128936"/>
            <a:ext cx="10967655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2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7074" y="325969"/>
            <a:ext cx="10742613" cy="872067"/>
          </a:xfrm>
        </p:spPr>
        <p:txBody>
          <a:bodyPr/>
          <a:lstStyle/>
          <a:p>
            <a:pPr lvl="1" algn="l" defTabSz="914204" rtl="0" fontAlgn="base">
              <a:lnSpc>
                <a:spcPts val="3429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99" b="1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授课大纲</a:t>
            </a:r>
            <a:endParaRPr lang="zh-CN" altLang="en-US" sz="2799" b="1" kern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3011" y="163972"/>
            <a:ext cx="10214893" cy="984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7074" y="1272616"/>
            <a:ext cx="1059451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数读华为与开源：通过数字解读华为公司和开源的关系、以及华为公司的开源全貌（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分钟）</a:t>
            </a:r>
            <a:endParaRPr kumimoji="1"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操作系统（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分钟）：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4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开源操作系统历史及流派：介绍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的发展史及目前主流商业版本</a:t>
            </a:r>
            <a:endParaRPr kumimoji="1"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4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开源操作系统简介：介绍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操作系统的各个开源组件</a:t>
            </a:r>
            <a:endParaRPr kumimoji="1"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4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社区基本介绍：社区发展历史，社区组织及各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kumimoji="1"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4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简介及社区上手：简单介绍</a:t>
            </a:r>
            <a:r>
              <a:rPr kumimoji="1" lang="en-US" altLang="zh-CN" sz="24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功能，以及如何快速了解和参与</a:t>
            </a:r>
            <a:r>
              <a:rPr kumimoji="1"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</a:t>
            </a:r>
            <a:endParaRPr kumimoji="1"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4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endParaRPr kumimoji="1" lang="zh-CN" altLang="en-US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505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6505" y="1172457"/>
            <a:ext cx="10963755" cy="591704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>
            <a:defPPr>
              <a:defRPr lang="en-US"/>
            </a:defPPr>
            <a:lvl1pPr algn="ctr">
              <a:defRPr sz="10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999" dirty="0">
                <a:latin typeface="+mn-lt"/>
                <a:ea typeface="+mn-ea"/>
              </a:rPr>
              <a:t>毕昇</a:t>
            </a:r>
            <a:r>
              <a:rPr lang="en-US" altLang="zh-CN" sz="1999" dirty="0">
                <a:latin typeface="+mn-lt"/>
                <a:ea typeface="+mn-ea"/>
              </a:rPr>
              <a:t>JDK</a:t>
            </a:r>
            <a:r>
              <a:rPr lang="zh-CN" altLang="en-US" sz="1999" dirty="0">
                <a:latin typeface="+mn-lt"/>
                <a:ea typeface="+mn-ea"/>
              </a:rPr>
              <a:t>：一款针对</a:t>
            </a:r>
            <a:r>
              <a:rPr lang="en-US" altLang="zh-CN" sz="1999" dirty="0">
                <a:latin typeface="+mn-lt"/>
                <a:ea typeface="+mn-ea"/>
              </a:rPr>
              <a:t>ARM</a:t>
            </a:r>
            <a:r>
              <a:rPr lang="zh-CN" altLang="en-US" sz="1999" dirty="0">
                <a:latin typeface="+mn-lt"/>
                <a:ea typeface="+mn-ea"/>
              </a:rPr>
              <a:t>优化的高性能 </a:t>
            </a:r>
            <a:r>
              <a:rPr lang="en-US" altLang="zh-CN" sz="1999" dirty="0" err="1">
                <a:latin typeface="+mn-lt"/>
                <a:ea typeface="+mn-ea"/>
              </a:rPr>
              <a:t>OpenJDK</a:t>
            </a:r>
            <a:r>
              <a:rPr lang="en-US" altLang="zh-CN" sz="1999" dirty="0">
                <a:latin typeface="+mn-lt"/>
                <a:ea typeface="+mn-ea"/>
              </a:rPr>
              <a:t> </a:t>
            </a:r>
            <a:r>
              <a:rPr lang="zh-CN" altLang="en-US" sz="1999" dirty="0">
                <a:latin typeface="+mn-lt"/>
                <a:ea typeface="+mn-ea"/>
              </a:rPr>
              <a:t>发行版</a:t>
            </a:r>
          </a:p>
        </p:txBody>
      </p:sp>
      <p:sp>
        <p:nvSpPr>
          <p:cNvPr id="5" name="Subtitle 1"/>
          <p:cNvSpPr txBox="1"/>
          <p:nvPr/>
        </p:nvSpPr>
        <p:spPr>
          <a:xfrm>
            <a:off x="604691" y="443238"/>
            <a:ext cx="10736446" cy="57395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450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90204" pitchFamily="34" charset="0"/>
              <a:buNone/>
              <a:defRPr sz="3200" kern="12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72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34" fontAlgn="base"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openEuler </a:t>
            </a:r>
            <a:r>
              <a:rPr lang="zh-CN" altLang="en-US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：毕昇</a:t>
            </a:r>
            <a:r>
              <a:rPr lang="en-US" altLang="zh-CN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JDK</a:t>
            </a:r>
            <a:endParaRPr lang="en-US" altLang="en-US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67767" y="2082094"/>
            <a:ext cx="10642415" cy="2803499"/>
            <a:chOff x="865723" y="1901952"/>
            <a:chExt cx="10646572" cy="3163823"/>
          </a:xfrm>
        </p:grpSpPr>
        <p:sp>
          <p:nvSpPr>
            <p:cNvPr id="12" name="文本框 9"/>
            <p:cNvSpPr txBox="1"/>
            <p:nvPr/>
          </p:nvSpPr>
          <p:spPr>
            <a:xfrm>
              <a:off x="4708464" y="3077146"/>
              <a:ext cx="6803831" cy="8134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60000"/>
                    <a:lumOff val="40000"/>
                    <a:alpha val="0"/>
                  </a:schemeClr>
                </a:gs>
                <a:gs pos="85000">
                  <a:schemeClr val="bg1">
                    <a:lumMod val="60000"/>
                    <a:lumOff val="40000"/>
                    <a:alpha val="20000"/>
                  </a:schemeClr>
                </a:gs>
              </a:gsLst>
              <a:lin ang="10800000" scaled="1"/>
              <a:tileRect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1599" dirty="0"/>
            </a:p>
          </p:txBody>
        </p:sp>
        <p:sp>
          <p:nvSpPr>
            <p:cNvPr id="13" name="文本框 11"/>
            <p:cNvSpPr txBox="1"/>
            <p:nvPr/>
          </p:nvSpPr>
          <p:spPr>
            <a:xfrm>
              <a:off x="4708464" y="1901952"/>
              <a:ext cx="6803831" cy="8134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60000"/>
                    <a:lumOff val="40000"/>
                    <a:alpha val="0"/>
                  </a:schemeClr>
                </a:gs>
                <a:gs pos="85000">
                  <a:schemeClr val="bg1">
                    <a:lumMod val="60000"/>
                    <a:lumOff val="40000"/>
                    <a:alpha val="20000"/>
                  </a:schemeClr>
                </a:gs>
              </a:gsLst>
              <a:lin ang="10800000" scaled="1"/>
              <a:tileRect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1599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08464" y="4252341"/>
              <a:ext cx="6803831" cy="8134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60000"/>
                    <a:lumOff val="40000"/>
                    <a:alpha val="0"/>
                  </a:schemeClr>
                </a:gs>
                <a:gs pos="85000">
                  <a:schemeClr val="bg1">
                    <a:lumMod val="60000"/>
                    <a:lumOff val="40000"/>
                    <a:alpha val="20000"/>
                  </a:schemeClr>
                </a:gs>
              </a:gsLst>
              <a:lin ang="10800000" scaled="1"/>
              <a:tileRect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1399" dirty="0">
                <a:solidFill>
                  <a:srgbClr val="1D1D1A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19" name="Freeform 29"/>
            <p:cNvSpPr/>
            <p:nvPr/>
          </p:nvSpPr>
          <p:spPr bwMode="auto">
            <a:xfrm>
              <a:off x="3978599" y="2304680"/>
              <a:ext cx="728354" cy="961942"/>
            </a:xfrm>
            <a:custGeom>
              <a:avLst/>
              <a:gdLst>
                <a:gd name="T0" fmla="*/ 344 w 344"/>
                <a:gd name="T1" fmla="*/ 0 h 484"/>
                <a:gd name="T2" fmla="*/ 243 w 344"/>
                <a:gd name="T3" fmla="*/ 0 h 484"/>
                <a:gd name="T4" fmla="*/ 243 w 344"/>
                <a:gd name="T5" fmla="*/ 484 h 484"/>
                <a:gd name="T6" fmla="*/ 0 w 344"/>
                <a:gd name="T7" fmla="*/ 48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484">
                  <a:moveTo>
                    <a:pt x="344" y="0"/>
                  </a:moveTo>
                  <a:lnTo>
                    <a:pt x="243" y="0"/>
                  </a:lnTo>
                  <a:lnTo>
                    <a:pt x="243" y="484"/>
                  </a:lnTo>
                  <a:lnTo>
                    <a:pt x="0" y="484"/>
                  </a:lnTo>
                </a:path>
              </a:pathLst>
            </a:custGeom>
            <a:noFill/>
            <a:ln w="6" cap="flat">
              <a:solidFill>
                <a:schemeClr val="tx2">
                  <a:lumMod val="50000"/>
                </a:schemeClr>
              </a:solidFill>
              <a:prstDash val="solid"/>
              <a:miter lim="800000"/>
              <a:headEnd type="triangle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599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 flipH="1">
              <a:off x="3978599" y="3485244"/>
              <a:ext cx="728354" cy="0"/>
            </a:xfrm>
            <a:prstGeom prst="line">
              <a:avLst/>
            </a:prstGeom>
            <a:noFill/>
            <a:ln w="6" cap="flat">
              <a:solidFill>
                <a:schemeClr val="tx2">
                  <a:lumMod val="50000"/>
                </a:schemeClr>
              </a:solidFill>
              <a:prstDash val="solid"/>
              <a:miter lim="800000"/>
              <a:headEnd type="triangle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599"/>
            </a:p>
          </p:txBody>
        </p:sp>
        <p:sp>
          <p:nvSpPr>
            <p:cNvPr id="21" name="Freeform 31"/>
            <p:cNvSpPr/>
            <p:nvPr/>
          </p:nvSpPr>
          <p:spPr bwMode="auto">
            <a:xfrm>
              <a:off x="3978599" y="3691943"/>
              <a:ext cx="728354" cy="965917"/>
            </a:xfrm>
            <a:custGeom>
              <a:avLst/>
              <a:gdLst>
                <a:gd name="T0" fmla="*/ 344 w 344"/>
                <a:gd name="T1" fmla="*/ 486 h 486"/>
                <a:gd name="T2" fmla="*/ 243 w 344"/>
                <a:gd name="T3" fmla="*/ 486 h 486"/>
                <a:gd name="T4" fmla="*/ 243 w 344"/>
                <a:gd name="T5" fmla="*/ 0 h 486"/>
                <a:gd name="T6" fmla="*/ 0 w 344"/>
                <a:gd name="T7" fmla="*/ 3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486">
                  <a:moveTo>
                    <a:pt x="344" y="486"/>
                  </a:moveTo>
                  <a:lnTo>
                    <a:pt x="243" y="486"/>
                  </a:lnTo>
                  <a:lnTo>
                    <a:pt x="243" y="0"/>
                  </a:lnTo>
                  <a:lnTo>
                    <a:pt x="0" y="3"/>
                  </a:lnTo>
                </a:path>
              </a:pathLst>
            </a:custGeom>
            <a:noFill/>
            <a:ln w="6" cap="flat">
              <a:solidFill>
                <a:schemeClr val="tx2">
                  <a:lumMod val="50000"/>
                </a:schemeClr>
              </a:solidFill>
              <a:prstDash val="solid"/>
              <a:miter lim="800000"/>
              <a:headEnd type="triangle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599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65723" y="2950637"/>
              <a:ext cx="3039833" cy="1066453"/>
              <a:chOff x="1696203" y="2952017"/>
              <a:chExt cx="3039833" cy="1066453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696203" y="2952017"/>
                <a:ext cx="3039833" cy="1066453"/>
                <a:chOff x="626436" y="4051998"/>
                <a:chExt cx="3278717" cy="651909"/>
              </a:xfrm>
              <a:gradFill>
                <a:gsLst>
                  <a:gs pos="0">
                    <a:srgbClr val="2CECC7"/>
                  </a:gs>
                  <a:gs pos="100000">
                    <a:srgbClr val="00B0F0"/>
                  </a:gs>
                </a:gsLst>
                <a:lin ang="2700000" scaled="1"/>
              </a:gradFill>
            </p:grpSpPr>
            <p:sp>
              <p:nvSpPr>
                <p:cNvPr id="30" name="任意多边形: 形状 26"/>
                <p:cNvSpPr/>
                <p:nvPr/>
              </p:nvSpPr>
              <p:spPr>
                <a:xfrm>
                  <a:off x="709518" y="4051998"/>
                  <a:ext cx="3087380" cy="651909"/>
                </a:xfrm>
                <a:custGeom>
                  <a:avLst/>
                  <a:gdLst>
                    <a:gd name="connsiteX0" fmla="*/ 3559951 w 4132084"/>
                    <a:gd name="connsiteY0" fmla="*/ 0 h 872503"/>
                    <a:gd name="connsiteX1" fmla="*/ 4132084 w 4132084"/>
                    <a:gd name="connsiteY1" fmla="*/ 586437 h 872503"/>
                    <a:gd name="connsiteX2" fmla="*/ 3874624 w 4132084"/>
                    <a:gd name="connsiteY2" fmla="*/ 865351 h 872503"/>
                    <a:gd name="connsiteX3" fmla="*/ 655769 w 4132084"/>
                    <a:gd name="connsiteY3" fmla="*/ 872503 h 872503"/>
                    <a:gd name="connsiteX4" fmla="*/ 0 w 4132084"/>
                    <a:gd name="connsiteY4" fmla="*/ 300451 h 872503"/>
                    <a:gd name="connsiteX5" fmla="*/ 270783 w 4132084"/>
                    <a:gd name="connsiteY5" fmla="*/ 7103 h 872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32084" h="872503">
                      <a:moveTo>
                        <a:pt x="3559951" y="0"/>
                      </a:moveTo>
                      <a:lnTo>
                        <a:pt x="4132084" y="586437"/>
                      </a:lnTo>
                      <a:lnTo>
                        <a:pt x="3874624" y="865351"/>
                      </a:lnTo>
                      <a:lnTo>
                        <a:pt x="655769" y="872503"/>
                      </a:lnTo>
                      <a:lnTo>
                        <a:pt x="0" y="300451"/>
                      </a:lnTo>
                      <a:lnTo>
                        <a:pt x="270783" y="710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66666">
                        <a:lumMod val="60000"/>
                        <a:lumOff val="40000"/>
                        <a:alpha val="5000"/>
                      </a:srgbClr>
                    </a:gs>
                    <a:gs pos="100000">
                      <a:srgbClr val="666666">
                        <a:lumMod val="60000"/>
                        <a:lumOff val="40000"/>
                        <a:alpha val="25000"/>
                      </a:srgbClr>
                    </a:gs>
                  </a:gsLst>
                  <a:lin ang="2700000" scaled="1"/>
                  <a:tileRect/>
                </a:gradFill>
                <a:ln w="6350" cap="flat" cmpd="sng" algn="ctr">
                  <a:gradFill flip="none" rotWithShape="1">
                    <a:gsLst>
                      <a:gs pos="0">
                        <a:srgbClr val="666666">
                          <a:lumMod val="60000"/>
                          <a:lumOff val="40000"/>
                          <a:alpha val="80000"/>
                        </a:srgbClr>
                      </a:gs>
                      <a:gs pos="100000">
                        <a:srgbClr val="666666">
                          <a:lumMod val="60000"/>
                          <a:lumOff val="40000"/>
                          <a:alpha val="40000"/>
                        </a:srgbClr>
                      </a:gs>
                    </a:gsLst>
                    <a:lin ang="0" scaled="0"/>
                    <a:tileRect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anchor="ctr" anchorCtr="1"/>
                <a:lstStyle/>
                <a:p>
                  <a:pPr algn="ctr" defTabSz="913399"/>
                  <a:endParaRPr lang="zh-CN" altLang="en-US" sz="1200" b="1" kern="0" spc="50">
                    <a:solidFill>
                      <a:schemeClr val="bg1">
                        <a:lumMod val="75000"/>
                      </a:schemeClr>
                    </a:solidFill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31" name="任意多边形: 形状 27"/>
                <p:cNvSpPr/>
                <p:nvPr/>
              </p:nvSpPr>
              <p:spPr>
                <a:xfrm>
                  <a:off x="626436" y="4365093"/>
                  <a:ext cx="419345" cy="332918"/>
                </a:xfrm>
                <a:custGeom>
                  <a:avLst/>
                  <a:gdLst>
                    <a:gd name="connsiteX0" fmla="*/ 65466 w 561242"/>
                    <a:gd name="connsiteY0" fmla="*/ 0 h 445571"/>
                    <a:gd name="connsiteX1" fmla="*/ 561242 w 561242"/>
                    <a:gd name="connsiteY1" fmla="*/ 445571 h 445571"/>
                    <a:gd name="connsiteX2" fmla="*/ 410332 w 561242"/>
                    <a:gd name="connsiteY2" fmla="*/ 445571 h 445571"/>
                    <a:gd name="connsiteX3" fmla="*/ 0 w 561242"/>
                    <a:gd name="connsiteY3" fmla="*/ 70921 h 445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1242" h="445571">
                      <a:moveTo>
                        <a:pt x="65466" y="0"/>
                      </a:moveTo>
                      <a:lnTo>
                        <a:pt x="561242" y="445571"/>
                      </a:lnTo>
                      <a:lnTo>
                        <a:pt x="410332" y="445571"/>
                      </a:lnTo>
                      <a:lnTo>
                        <a:pt x="0" y="709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66666">
                        <a:lumMod val="60000"/>
                        <a:lumOff val="40000"/>
                        <a:alpha val="5000"/>
                      </a:srgbClr>
                    </a:gs>
                    <a:gs pos="100000">
                      <a:srgbClr val="666666">
                        <a:lumMod val="60000"/>
                        <a:lumOff val="40000"/>
                        <a:alpha val="25000"/>
                      </a:srgbClr>
                    </a:gs>
                  </a:gsLst>
                  <a:lin ang="2700000" scaled="1"/>
                  <a:tileRect/>
                </a:gradFill>
                <a:ln w="6350" cap="flat" cmpd="sng" algn="ctr">
                  <a:gradFill flip="none" rotWithShape="1">
                    <a:gsLst>
                      <a:gs pos="0">
                        <a:srgbClr val="666666">
                          <a:lumMod val="60000"/>
                          <a:lumOff val="40000"/>
                          <a:alpha val="80000"/>
                        </a:srgbClr>
                      </a:gs>
                      <a:gs pos="100000">
                        <a:srgbClr val="666666">
                          <a:lumMod val="60000"/>
                          <a:lumOff val="40000"/>
                          <a:alpha val="40000"/>
                        </a:srgbClr>
                      </a:gs>
                    </a:gsLst>
                    <a:lin ang="0" scaled="0"/>
                    <a:tileRect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anchor="ctr" anchorCtr="1"/>
                <a:lstStyle/>
                <a:p>
                  <a:pPr algn="ctr" defTabSz="913399"/>
                  <a:endParaRPr lang="zh-CN" altLang="en-US" sz="1200" b="1" kern="0" spc="50">
                    <a:solidFill>
                      <a:schemeClr val="bg1">
                        <a:lumMod val="75000"/>
                      </a:schemeClr>
                    </a:solidFill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32" name="任意多边形: 形状 21"/>
                <p:cNvSpPr/>
                <p:nvPr/>
              </p:nvSpPr>
              <p:spPr>
                <a:xfrm>
                  <a:off x="3482096" y="4051998"/>
                  <a:ext cx="423057" cy="353499"/>
                </a:xfrm>
                <a:custGeom>
                  <a:avLst/>
                  <a:gdLst>
                    <a:gd name="connsiteX0" fmla="*/ 178792 w 566210"/>
                    <a:gd name="connsiteY0" fmla="*/ 0 h 473117"/>
                    <a:gd name="connsiteX1" fmla="*/ 566210 w 566210"/>
                    <a:gd name="connsiteY1" fmla="*/ 367028 h 473117"/>
                    <a:gd name="connsiteX2" fmla="*/ 465561 w 566210"/>
                    <a:gd name="connsiteY2" fmla="*/ 473117 h 473117"/>
                    <a:gd name="connsiteX3" fmla="*/ 0 w 566210"/>
                    <a:gd name="connsiteY3" fmla="*/ 14303 h 4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6210" h="473117">
                      <a:moveTo>
                        <a:pt x="178792" y="0"/>
                      </a:moveTo>
                      <a:lnTo>
                        <a:pt x="566210" y="367028"/>
                      </a:lnTo>
                      <a:lnTo>
                        <a:pt x="465561" y="473117"/>
                      </a:lnTo>
                      <a:lnTo>
                        <a:pt x="0" y="1430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66666">
                        <a:lumMod val="60000"/>
                        <a:lumOff val="40000"/>
                        <a:alpha val="5000"/>
                      </a:srgbClr>
                    </a:gs>
                    <a:gs pos="100000">
                      <a:srgbClr val="666666">
                        <a:lumMod val="60000"/>
                        <a:lumOff val="40000"/>
                        <a:alpha val="25000"/>
                      </a:srgbClr>
                    </a:gs>
                  </a:gsLst>
                  <a:lin ang="2700000" scaled="1"/>
                  <a:tileRect/>
                </a:gradFill>
                <a:ln w="6350" cap="flat" cmpd="sng" algn="ctr">
                  <a:gradFill flip="none" rotWithShape="1">
                    <a:gsLst>
                      <a:gs pos="0">
                        <a:srgbClr val="666666">
                          <a:lumMod val="60000"/>
                          <a:lumOff val="40000"/>
                          <a:alpha val="80000"/>
                        </a:srgbClr>
                      </a:gs>
                      <a:gs pos="100000">
                        <a:srgbClr val="666666">
                          <a:lumMod val="60000"/>
                          <a:lumOff val="40000"/>
                          <a:alpha val="40000"/>
                        </a:srgbClr>
                      </a:gs>
                    </a:gsLst>
                    <a:lin ang="0" scaled="0"/>
                    <a:tileRect/>
                  </a:gra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square" lIns="0" tIns="0" rIns="0" bIns="0" anchor="ctr" anchorCtr="1"/>
                <a:lstStyle/>
                <a:p>
                  <a:pPr algn="ctr" defTabSz="913399"/>
                  <a:endParaRPr lang="zh-CN" altLang="en-US" sz="1200" b="1" kern="0" spc="50">
                    <a:solidFill>
                      <a:schemeClr val="bg1">
                        <a:lumMod val="75000"/>
                      </a:schemeClr>
                    </a:solidFill>
                    <a:cs typeface="Arial" panose="020B0604020202090204" pitchFamily="34" charset="0"/>
                  </a:endParaRPr>
                </a:p>
              </p:txBody>
            </p:sp>
          </p:grpSp>
          <p:sp>
            <p:nvSpPr>
              <p:cNvPr id="9" name="Subtitle 1"/>
              <p:cNvSpPr txBox="1"/>
              <p:nvPr/>
            </p:nvSpPr>
            <p:spPr>
              <a:xfrm>
                <a:off x="2453640" y="3198155"/>
                <a:ext cx="1524959" cy="574176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0" indent="0" algn="l" defTabSz="1187450" rtl="0" eaLnBrk="1" latinLnBrk="0" hangingPunct="1">
                  <a:lnSpc>
                    <a:spcPts val="3430"/>
                  </a:lnSpc>
                  <a:spcBef>
                    <a:spcPts val="0"/>
                  </a:spcBef>
                  <a:buFont typeface="Arial" panose="020B0604020202090204" pitchFamily="34" charset="0"/>
                  <a:buNone/>
                  <a:defRPr sz="3200" kern="1200" baseline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593725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88085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3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81810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75535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69260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63620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57345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51070" indent="0" algn="ctr" defTabSz="118745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anose="020B0604020202090204" pitchFamily="34" charset="0"/>
                  <a:buNone/>
                  <a:defRPr sz="2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zh-CN" sz="4398" dirty="0">
                    <a:solidFill>
                      <a:srgbClr val="1D1D1A"/>
                    </a:solidFill>
                    <a:latin typeface="+mn-lt"/>
                    <a:ea typeface="+mn-ea"/>
                  </a:rPr>
                  <a:t>JDK</a:t>
                </a:r>
                <a:endParaRPr lang="en-US" sz="4398" dirty="0">
                  <a:latin typeface="+mn-lt"/>
                  <a:ea typeface="+mn-ea"/>
                </a:endParaRPr>
              </a:p>
            </p:txBody>
          </p:sp>
        </p:grpSp>
        <p:sp>
          <p:nvSpPr>
            <p:cNvPr id="6" name="标题 1"/>
            <p:cNvSpPr txBox="1"/>
            <p:nvPr/>
          </p:nvSpPr>
          <p:spPr>
            <a:xfrm>
              <a:off x="5127031" y="2081566"/>
              <a:ext cx="5413106" cy="454206"/>
            </a:xfrm>
            <a:prstGeom prst="rect">
              <a:avLst/>
            </a:prstGeom>
          </p:spPr>
          <p:txBody>
            <a:bodyPr anchor="ctr"/>
            <a:lstStyle>
              <a:lvl1pPr algn="l" defTabSz="11874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7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999" b="1" kern="0" dirty="0">
                  <a:solidFill>
                    <a:srgbClr val="C00000"/>
                  </a:solidFill>
                  <a:latin typeface="+mn-lt"/>
                  <a:ea typeface="+mn-ea"/>
                  <a:cs typeface="Arial" panose="020B0604020202090204" pitchFamily="34" charset="0"/>
                </a:rPr>
                <a:t>ARM64</a:t>
              </a:r>
              <a:r>
                <a:rPr lang="zh-CN" altLang="en-US" sz="1999" b="1" kern="0" dirty="0">
                  <a:solidFill>
                    <a:srgbClr val="C00000"/>
                  </a:solidFill>
                  <a:latin typeface="+mn-lt"/>
                  <a:ea typeface="+mn-ea"/>
                  <a:cs typeface="Arial" panose="020B0604020202090204" pitchFamily="34" charset="0"/>
                </a:rPr>
                <a:t>优化</a:t>
              </a:r>
              <a:r>
                <a:rPr lang="en-US" altLang="zh-CN" sz="1999" kern="0" dirty="0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 </a:t>
              </a:r>
              <a:r>
                <a:rPr lang="zh-CN" altLang="en-US" sz="1799" kern="0" dirty="0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：</a:t>
              </a:r>
              <a:r>
                <a:rPr lang="en-US" altLang="zh-CN" sz="1799" kern="0" dirty="0" err="1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dmb</a:t>
              </a:r>
              <a:r>
                <a:rPr lang="zh-CN" altLang="en-US" sz="1799" kern="0" dirty="0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指令消除等提升新能</a:t>
              </a:r>
              <a:endParaRPr lang="zh-CN" altLang="en-US" sz="1799" dirty="0">
                <a:solidFill>
                  <a:srgbClr val="1D1D1A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127031" y="3256760"/>
              <a:ext cx="5664513" cy="454206"/>
            </a:xfrm>
            <a:prstGeom prst="rect">
              <a:avLst/>
            </a:prstGeom>
          </p:spPr>
          <p:txBody>
            <a:bodyPr anchor="ctr"/>
            <a:lstStyle>
              <a:lvl1pPr algn="l" defTabSz="11874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7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999" b="1" kern="0" dirty="0">
                  <a:solidFill>
                    <a:srgbClr val="C00000"/>
                  </a:solidFill>
                  <a:latin typeface="+mn-lt"/>
                  <a:ea typeface="+mn-ea"/>
                  <a:cs typeface="Arial" panose="020B0604020202090204" pitchFamily="34" charset="0"/>
                </a:rPr>
                <a:t>快速序列化技术</a:t>
              </a:r>
              <a:r>
                <a:rPr lang="zh-CN" altLang="en-US" sz="1799" kern="0" dirty="0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：提升序列化，反序列化性能</a:t>
              </a:r>
              <a:endParaRPr lang="zh-CN" altLang="en-US" sz="1799" dirty="0">
                <a:solidFill>
                  <a:srgbClr val="1D1D1A"/>
                </a:solidFill>
                <a:latin typeface="+mn-lt"/>
                <a:ea typeface="+mn-ea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127031" y="4431955"/>
              <a:ext cx="4243775" cy="454206"/>
            </a:xfrm>
            <a:prstGeom prst="rect">
              <a:avLst/>
            </a:prstGeom>
          </p:spPr>
          <p:txBody>
            <a:bodyPr anchor="ctr"/>
            <a:lstStyle>
              <a:lvl1pPr algn="l" defTabSz="11874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7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999" b="1" kern="0" dirty="0">
                  <a:solidFill>
                    <a:srgbClr val="C00000"/>
                  </a:solidFill>
                  <a:latin typeface="+mn-lt"/>
                  <a:ea typeface="+mn-ea"/>
                  <a:cs typeface="Arial" panose="020B0604020202090204" pitchFamily="34" charset="0"/>
                </a:rPr>
                <a:t>GC</a:t>
              </a:r>
              <a:r>
                <a:rPr lang="zh-CN" altLang="en-US" sz="1999" b="1" kern="0" dirty="0">
                  <a:solidFill>
                    <a:srgbClr val="C00000"/>
                  </a:solidFill>
                  <a:latin typeface="+mn-lt"/>
                  <a:ea typeface="+mn-ea"/>
                  <a:cs typeface="Arial" panose="020B0604020202090204" pitchFamily="34" charset="0"/>
                </a:rPr>
                <a:t>优化 </a:t>
              </a:r>
              <a:r>
                <a:rPr lang="zh-CN" altLang="en-US" sz="1799" kern="0" dirty="0">
                  <a:solidFill>
                    <a:srgbClr val="1D1D1A"/>
                  </a:solidFill>
                  <a:latin typeface="+mn-lt"/>
                  <a:ea typeface="+mn-ea"/>
                  <a:cs typeface="Arial" panose="020B0604020202090204" pitchFamily="34" charset="0"/>
                </a:rPr>
                <a:t>：让系统减少卡顿</a:t>
              </a:r>
              <a:endParaRPr lang="zh-CN" altLang="en-US" sz="1799" dirty="0">
                <a:solidFill>
                  <a:srgbClr val="1D1D1A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36609" y="5480225"/>
            <a:ext cx="3119444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2799" b="1" dirty="0">
                <a:solidFill>
                  <a:srgbClr val="C00000"/>
                </a:solidFill>
              </a:rPr>
              <a:t>SpecJBB </a:t>
            </a:r>
            <a:r>
              <a:rPr kumimoji="1" lang="zh-CN" altLang="en-US" sz="2799" b="1" dirty="0">
                <a:solidFill>
                  <a:srgbClr val="C00000"/>
                </a:solidFill>
              </a:rPr>
              <a:t>提升</a:t>
            </a:r>
            <a:r>
              <a:rPr kumimoji="1" lang="en-US" altLang="zh-CN" sz="2799" b="1" dirty="0">
                <a:solidFill>
                  <a:srgbClr val="C00000"/>
                </a:solidFill>
              </a:rPr>
              <a:t>20%</a:t>
            </a:r>
            <a:endParaRPr kumimoji="1" lang="zh-CN" altLang="en-US" sz="2799" b="1" dirty="0">
              <a:solidFill>
                <a:srgbClr val="C00000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18091" y="5695585"/>
            <a:ext cx="10960583" cy="494589"/>
            <a:chOff x="4442256" y="3944566"/>
            <a:chExt cx="5474558" cy="307125"/>
          </a:xfrm>
        </p:grpSpPr>
        <p:sp>
          <p:nvSpPr>
            <p:cNvPr id="36" name="梯形 35"/>
            <p:cNvSpPr/>
            <p:nvPr/>
          </p:nvSpPr>
          <p:spPr>
            <a:xfrm>
              <a:off x="4442256" y="3944566"/>
              <a:ext cx="5474558" cy="256419"/>
            </a:xfrm>
            <a:prstGeom prst="trapezoid">
              <a:avLst>
                <a:gd name="adj" fmla="val 135325"/>
              </a:avLst>
            </a:prstGeom>
            <a:gradFill>
              <a:gsLst>
                <a:gs pos="100000">
                  <a:schemeClr val="bg1">
                    <a:lumMod val="60000"/>
                    <a:lumOff val="40000"/>
                    <a:alpha val="20000"/>
                  </a:schemeClr>
                </a:gs>
                <a:gs pos="0">
                  <a:schemeClr val="bg1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ln w="3175">
              <a:gradFill>
                <a:gsLst>
                  <a:gs pos="100000">
                    <a:schemeClr val="bg1">
                      <a:lumMod val="60000"/>
                      <a:lumOff val="40000"/>
                      <a:alpha val="30000"/>
                    </a:schemeClr>
                  </a:gs>
                  <a:gs pos="0">
                    <a:schemeClr val="bg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>
                <a:solidFill>
                  <a:srgbClr val="1D1D1A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>
              <a:off x="4538096" y="3944566"/>
              <a:ext cx="5282879" cy="307125"/>
            </a:xfrm>
            <a:prstGeom prst="trapezoid">
              <a:avLst>
                <a:gd name="adj" fmla="val 135325"/>
              </a:avLst>
            </a:prstGeom>
            <a:gradFill>
              <a:gsLst>
                <a:gs pos="100000">
                  <a:schemeClr val="bg1">
                    <a:lumMod val="60000"/>
                    <a:lumOff val="40000"/>
                    <a:alpha val="10000"/>
                  </a:schemeClr>
                </a:gs>
                <a:gs pos="0">
                  <a:schemeClr val="bg1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ln w="3175">
              <a:gradFill>
                <a:gsLst>
                  <a:gs pos="100000">
                    <a:schemeClr val="bg1">
                      <a:lumMod val="60000"/>
                      <a:lumOff val="40000"/>
                      <a:alpha val="20000"/>
                    </a:schemeClr>
                  </a:gs>
                  <a:gs pos="0">
                    <a:schemeClr val="bg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>
                <a:solidFill>
                  <a:srgbClr val="1D1D1A"/>
                </a:solidFill>
                <a:cs typeface="Arial" panose="020B0604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1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8395714" y="1575154"/>
            <a:ext cx="3164239" cy="780003"/>
          </a:xfrm>
          <a:prstGeom prst="rect">
            <a:avLst/>
          </a:prstGeom>
          <a:gradFill>
            <a:gsLst>
              <a:gs pos="100000">
                <a:schemeClr val="bg1">
                  <a:lumMod val="60000"/>
                  <a:lumOff val="40000"/>
                  <a:alpha val="0"/>
                </a:schemeClr>
              </a:gs>
              <a:gs pos="0">
                <a:schemeClr val="bg1">
                  <a:lumMod val="60000"/>
                  <a:lumOff val="40000"/>
                  <a:alpha val="15000"/>
                </a:schemeClr>
              </a:gs>
            </a:gsLst>
            <a:lin ang="5400000" scaled="0"/>
          </a:gradFill>
          <a:ln w="952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</a:pPr>
            <a:endParaRPr kumimoji="1" lang="zh-CN" altLang="en-US" sz="1100">
              <a:solidFill>
                <a:srgbClr val="1D1D1A"/>
              </a:solidFill>
              <a:cs typeface="Arial" panose="020B0604020202090204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86354" y="390512"/>
            <a:ext cx="9381911" cy="562270"/>
          </a:xfrm>
        </p:spPr>
        <p:txBody>
          <a:bodyPr anchor="ctr">
            <a:normAutofit/>
          </a:bodyPr>
          <a:lstStyle/>
          <a:p>
            <a:pPr defTabSz="914034" fontAlgn="base"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iSula 2.1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：让容器更容易</a:t>
            </a:r>
            <a:endParaRPr lang="en-US" altLang="en-US" sz="3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2961" y="1172456"/>
            <a:ext cx="7244957" cy="589232"/>
            <a:chOff x="600813" y="1171575"/>
            <a:chExt cx="6466737" cy="589462"/>
          </a:xfrm>
        </p:grpSpPr>
        <p:sp>
          <p:nvSpPr>
            <p:cNvPr id="4" name="矩形 3"/>
            <p:cNvSpPr/>
            <p:nvPr/>
          </p:nvSpPr>
          <p:spPr bwMode="auto">
            <a:xfrm>
              <a:off x="600813" y="1171575"/>
              <a:ext cx="6466737" cy="589462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5535" tIns="52767" rIns="105535" bIns="52767" numCol="1" rtlCol="0" anchor="t" anchorCtr="0" compatLnSpc="1">
              <a:noAutofit/>
            </a:bodyPr>
            <a:lstStyle/>
            <a:p>
              <a:pPr defTabSz="106764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100" b="1" kern="0" dirty="0">
                <a:cs typeface="Huawei Sans" panose="020C0503030203020204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477903" y="1297888"/>
              <a:ext cx="939933" cy="336836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466"/>
              <a:r>
                <a:rPr lang="zh-CN" altLang="en-US" sz="1399" kern="0" dirty="0">
                  <a:cs typeface="Arial" panose="020B0604020202090204" pitchFamily="34" charset="0"/>
                </a:rPr>
                <a:t>应用容器</a:t>
              </a: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353869" y="1297888"/>
              <a:ext cx="921134" cy="336836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466"/>
              <a:r>
                <a:rPr lang="zh-CN" altLang="en-US" sz="1399" kern="0" dirty="0">
                  <a:cs typeface="Arial" panose="020B0604020202090204" pitchFamily="34" charset="0"/>
                </a:rPr>
                <a:t>安全容器</a:t>
              </a: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5211035" y="1297888"/>
              <a:ext cx="939933" cy="336836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466"/>
              <a:r>
                <a:rPr lang="zh-CN" altLang="en-US" sz="1399" kern="0" dirty="0">
                  <a:cs typeface="Arial" panose="020B0604020202090204" pitchFamily="34" charset="0"/>
                </a:rPr>
                <a:t>系统容器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2961" y="1826196"/>
            <a:ext cx="7244957" cy="589232"/>
            <a:chOff x="600813" y="1828361"/>
            <a:chExt cx="6466737" cy="589462"/>
          </a:xfrm>
        </p:grpSpPr>
        <p:sp>
          <p:nvSpPr>
            <p:cNvPr id="17" name="矩形 16"/>
            <p:cNvSpPr/>
            <p:nvPr/>
          </p:nvSpPr>
          <p:spPr bwMode="auto">
            <a:xfrm>
              <a:off x="600813" y="1828361"/>
              <a:ext cx="6466737" cy="589462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7970" tIns="0" rIns="47970" bIns="0" numCol="1" rtlCol="0" anchor="ctr" anchorCtr="0" compatLnSpc="1">
              <a:noAutofit/>
            </a:bodyPr>
            <a:lstStyle/>
            <a:p>
              <a:pPr algn="ctr" defTabSz="106764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100" kern="0" dirty="0">
                <a:cs typeface="Huawei Sans" panose="020C0503030203020204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1463023" y="1954674"/>
              <a:ext cx="4699663" cy="336836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466"/>
              <a:r>
                <a:rPr lang="en-US" altLang="zh-CN" sz="1399" kern="0" dirty="0" err="1">
                  <a:cs typeface="Arial" panose="020B0604020202090204" pitchFamily="34" charset="0"/>
                </a:rPr>
                <a:t>kubernetes</a:t>
              </a:r>
              <a:endParaRPr lang="zh-CN" altLang="en-US" sz="1399" kern="0" dirty="0">
                <a:cs typeface="Arial" panose="020B060402020209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6651" y="4944775"/>
            <a:ext cx="7386520" cy="590537"/>
            <a:chOff x="474456" y="4953739"/>
            <a:chExt cx="6593094" cy="590768"/>
          </a:xfrm>
        </p:grpSpPr>
        <p:sp>
          <p:nvSpPr>
            <p:cNvPr id="19" name="矩形 18"/>
            <p:cNvSpPr/>
            <p:nvPr/>
          </p:nvSpPr>
          <p:spPr bwMode="auto">
            <a:xfrm>
              <a:off x="600813" y="4953739"/>
              <a:ext cx="6466737" cy="590768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7970" tIns="0" rIns="47970" bIns="0" numCol="1" rtlCol="0" anchor="ctr" anchorCtr="0" compatLnSpc="1">
              <a:noAutofit/>
            </a:bodyPr>
            <a:lstStyle/>
            <a:p>
              <a:pPr algn="ctr" defTabSz="106764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100" kern="0" dirty="0">
                <a:solidFill>
                  <a:schemeClr val="bg1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402867" y="5080705"/>
              <a:ext cx="4819975" cy="336836"/>
            </a:xfrm>
            <a:prstGeom prst="roundRect">
              <a:avLst>
                <a:gd name="adj" fmla="val 5625"/>
              </a:avLst>
            </a:prstGeom>
            <a:solidFill>
              <a:schemeClr val="tx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7970" tIns="0" rIns="47970" bIns="0" numCol="1" rtlCol="0" anchor="ctr" anchorCtr="0" compatLnSpc="1">
              <a:noAutofit/>
            </a:bodyPr>
            <a:lstStyle/>
            <a:p>
              <a:pPr algn="ctr" defTabSz="106764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399" b="1" kern="0" dirty="0">
                  <a:solidFill>
                    <a:schemeClr val="bg1"/>
                  </a:solidFill>
                  <a:cs typeface="Huawei Sans" panose="020C0503030203020204" pitchFamily="34" charset="0"/>
                </a:rPr>
                <a:t>openEuler</a:t>
              </a:r>
              <a:endParaRPr lang="zh-CN" altLang="en-US" sz="1399" b="1" kern="0" dirty="0">
                <a:solidFill>
                  <a:schemeClr val="bg1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4456" y="4984845"/>
              <a:ext cx="1043897" cy="52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3439"/>
                </a:lnSpc>
              </a:pPr>
              <a:r>
                <a:rPr lang="zh-CN" altLang="en-US" sz="1399">
                  <a:solidFill>
                    <a:schemeClr val="bg1"/>
                  </a:solidFill>
                  <a:cs typeface="Huawei Sans" panose="020C0503030203020204" pitchFamily="34" charset="0"/>
                </a:rPr>
                <a:t>操作系统</a:t>
              </a:r>
              <a:endParaRPr lang="zh-CN" altLang="en-US" sz="1399" dirty="0">
                <a:solidFill>
                  <a:schemeClr val="bg1"/>
                </a:solidFill>
                <a:cs typeface="Huawei Sans" panose="020C0503030203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2961" y="5599821"/>
            <a:ext cx="7244957" cy="579192"/>
            <a:chOff x="600813" y="5600669"/>
            <a:chExt cx="6466737" cy="579418"/>
          </a:xfrm>
        </p:grpSpPr>
        <p:sp>
          <p:nvSpPr>
            <p:cNvPr id="5" name="矩形 4"/>
            <p:cNvSpPr/>
            <p:nvPr/>
          </p:nvSpPr>
          <p:spPr bwMode="auto">
            <a:xfrm>
              <a:off x="600813" y="5600669"/>
              <a:ext cx="6466737" cy="579418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5535" tIns="52767" rIns="105535" bIns="52767" numCol="1" rtlCol="0" anchor="t" anchorCtr="0" compatLnSpc="1">
              <a:noAutofit/>
            </a:bodyPr>
            <a:lstStyle/>
            <a:p>
              <a:pPr defTabSz="106764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99" kern="0" dirty="0">
                <a:cs typeface="Huawei Sans" panose="020C0503030203020204" pitchFamily="34" charset="0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1402867" y="5721960"/>
              <a:ext cx="4819975" cy="336836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466"/>
              <a:r>
                <a:rPr lang="en-US" altLang="zh-CN" sz="1399" kern="0" dirty="0">
                  <a:cs typeface="Arial" panose="020B0604020202090204" pitchFamily="34" charset="0"/>
                </a:rPr>
                <a:t>VM / </a:t>
              </a:r>
              <a:r>
                <a:rPr lang="en-US" altLang="zh-CN" sz="1399" kern="0" dirty="0" err="1">
                  <a:cs typeface="Arial" panose="020B0604020202090204" pitchFamily="34" charset="0"/>
                </a:rPr>
                <a:t>Baremetal</a:t>
              </a:r>
              <a:endParaRPr lang="en-US" altLang="zh-CN" sz="1399" kern="0" dirty="0">
                <a:cs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5476" y="5736490"/>
              <a:ext cx="57273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399" dirty="0">
                  <a:solidFill>
                    <a:schemeClr val="bg1"/>
                  </a:solidFill>
                  <a:cs typeface="Huawei Sans" panose="020C0503030203020204" pitchFamily="34" charset="0"/>
                </a:rPr>
                <a:t>硬件</a:t>
              </a:r>
              <a:endParaRPr lang="en-US" altLang="zh-CN" sz="1399" dirty="0">
                <a:solidFill>
                  <a:schemeClr val="bg1"/>
                </a:solidFill>
                <a:cs typeface="Huawei Sans" panose="020C0503030203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602961" y="2479936"/>
            <a:ext cx="7244957" cy="2400330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68" tIns="60934" rIns="121868" bIns="60934" numCol="1" rtlCol="0" anchor="t" anchorCtr="0" compatLnSpc="1"/>
          <a:lstStyle/>
          <a:p>
            <a:pPr defTabSz="1218078" fontAlgn="ctr">
              <a:defRPr/>
            </a:pPr>
            <a:r>
              <a:rPr lang="en-US" altLang="zh-CN" sz="1399" b="1" kern="0" dirty="0">
                <a:solidFill>
                  <a:schemeClr val="bg1"/>
                </a:solidFill>
                <a:cs typeface="Huawei Sans" panose="020C0503030203020204" pitchFamily="34" charset="0"/>
              </a:rPr>
              <a:t>iSula</a:t>
            </a:r>
            <a:endParaRPr lang="zh-CN" altLang="en-US" sz="1399" b="1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240933" y="2711309"/>
            <a:ext cx="336974" cy="1991355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eaVert" wrap="none" anchor="ctr" anchorCtr="1"/>
          <a:lstStyle/>
          <a:p>
            <a:pPr defTabSz="958466"/>
            <a:r>
              <a:rPr lang="zh-CN" altLang="en-US" sz="1399" kern="0" dirty="0">
                <a:cs typeface="Arial" panose="020B0604020202090204" pitchFamily="34" charset="0"/>
              </a:rPr>
              <a:t>容器安全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655891" y="3759440"/>
            <a:ext cx="2550802" cy="943223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endParaRPr lang="zh-CN" altLang="en-US" sz="1399" kern="0" dirty="0">
              <a:cs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74233" y="3284775"/>
            <a:ext cx="5161246" cy="336704"/>
          </a:xfrm>
          <a:prstGeom prst="rect">
            <a:avLst/>
          </a:prstGeom>
          <a:solidFill>
            <a:schemeClr val="tx2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r>
              <a:rPr lang="en-US" altLang="zh-CN" sz="1399" b="1" kern="0" dirty="0">
                <a:solidFill>
                  <a:schemeClr val="bg1"/>
                </a:solidFill>
                <a:cs typeface="Huawei Sans" panose="020C0503030203020204" pitchFamily="34" charset="0"/>
              </a:rPr>
              <a:t>iSulad</a:t>
            </a:r>
            <a:endParaRPr lang="zh-CN" altLang="en-US" sz="1399" b="1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913467" y="2711309"/>
            <a:ext cx="336974" cy="1991355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eaVert" wrap="none" anchor="ctr" anchorCtr="1"/>
          <a:lstStyle/>
          <a:p>
            <a:pPr defTabSz="958466"/>
            <a:r>
              <a:rPr lang="zh-CN" altLang="en-US" sz="1399" kern="0" dirty="0">
                <a:cs typeface="Arial" panose="020B0604020202090204" pitchFamily="34" charset="0"/>
              </a:rPr>
              <a:t>容器工具集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7328426" y="2711309"/>
            <a:ext cx="336974" cy="1991355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eaVert" wrap="none" anchor="ctr" anchorCtr="1"/>
          <a:lstStyle/>
          <a:p>
            <a:pPr defTabSz="958466"/>
            <a:r>
              <a:rPr lang="zh-CN" altLang="en-US" sz="1399" kern="0" dirty="0">
                <a:cs typeface="Arial" panose="020B0604020202090204" pitchFamily="34" charset="0"/>
              </a:rPr>
              <a:t>容器镜像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1674233" y="2711308"/>
            <a:ext cx="5161246" cy="336704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r>
              <a:rPr lang="en-US" altLang="zh-CN" sz="1399" kern="0" dirty="0">
                <a:cs typeface="Arial" panose="020B0604020202090204" pitchFamily="34" charset="0"/>
              </a:rPr>
              <a:t>CRI </a:t>
            </a:r>
            <a:r>
              <a:rPr lang="zh-CN" altLang="en-US" sz="1399" kern="0" dirty="0">
                <a:cs typeface="Arial" panose="020B0604020202090204" pitchFamily="34" charset="0"/>
              </a:rPr>
              <a:t>标准接口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2345514" y="4285958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100" kern="0" dirty="0">
                <a:solidFill>
                  <a:schemeClr val="bg1"/>
                </a:solidFill>
                <a:cs typeface="Huawei Sans" panose="020C0503030203020204" pitchFamily="34" charset="0"/>
              </a:rPr>
              <a:t>Kata</a:t>
            </a:r>
            <a:endParaRPr lang="zh-CN" altLang="en-US" sz="110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345514" y="3891694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100" kern="0" dirty="0" err="1">
                <a:solidFill>
                  <a:schemeClr val="bg1"/>
                </a:solidFill>
                <a:cs typeface="Huawei Sans" panose="020C0503030203020204" pitchFamily="34" charset="0"/>
              </a:rPr>
              <a:t>runC</a:t>
            </a:r>
            <a:endParaRPr lang="zh-CN" altLang="en-US" sz="110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74235" y="3799769"/>
            <a:ext cx="708532" cy="415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050" dirty="0">
                <a:cs typeface="Huawei Sans" panose="020C0503030203020204" pitchFamily="34" charset="0"/>
              </a:rPr>
              <a:t>OCI</a:t>
            </a:r>
          </a:p>
          <a:p>
            <a:r>
              <a:rPr lang="zh-CN" altLang="en-US" sz="1050" dirty="0">
                <a:cs typeface="Huawei Sans" panose="020C0503030203020204" pitchFamily="34" charset="0"/>
              </a:rPr>
              <a:t>运行时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3262064" y="3891694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100" kern="0" dirty="0" err="1">
                <a:solidFill>
                  <a:schemeClr val="bg1"/>
                </a:solidFill>
                <a:cs typeface="Huawei Sans" panose="020C0503030203020204" pitchFamily="34" charset="0"/>
              </a:rPr>
              <a:t>Lcr</a:t>
            </a:r>
            <a:endParaRPr lang="zh-CN" altLang="en-US" sz="110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3262064" y="4285958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100" kern="0" dirty="0">
                <a:solidFill>
                  <a:schemeClr val="bg1"/>
                </a:solidFill>
                <a:cs typeface="Huawei Sans" panose="020C0503030203020204" pitchFamily="34" charset="0"/>
              </a:rPr>
              <a:t>rustime</a:t>
            </a:r>
            <a:endParaRPr lang="zh-CN" altLang="en-US" sz="110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284679" y="3759440"/>
            <a:ext cx="2550802" cy="943223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466"/>
            <a:endParaRPr lang="zh-CN" altLang="en-US" sz="1399" kern="0" dirty="0">
              <a:cs typeface="Arial" panose="020B0604020202090204" pitchFamily="34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4999377" y="3891694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050" kern="0" dirty="0">
                <a:solidFill>
                  <a:schemeClr val="bg1"/>
                </a:solidFill>
                <a:cs typeface="Huawei Sans" panose="020C0503030203020204" pitchFamily="34" charset="0"/>
              </a:rPr>
              <a:t>Shimv2-runC</a:t>
            </a:r>
            <a:endParaRPr lang="zh-CN" altLang="en-US" sz="105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5913701" y="3891694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050" kern="0" dirty="0">
                <a:solidFill>
                  <a:schemeClr val="bg1"/>
                </a:solidFill>
                <a:cs typeface="Huawei Sans" panose="020C0503030203020204" pitchFamily="34" charset="0"/>
              </a:rPr>
              <a:t>Shimv2-Kata</a:t>
            </a:r>
            <a:endParaRPr lang="zh-CN" altLang="en-US" sz="105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5456539" y="4285958"/>
            <a:ext cx="846978" cy="323873"/>
          </a:xfrm>
          <a:prstGeom prst="roundRect">
            <a:avLst>
              <a:gd name="adj" fmla="val 5625"/>
            </a:avLst>
          </a:prstGeom>
          <a:solidFill>
            <a:schemeClr val="tx2">
              <a:lumMod val="95000"/>
            </a:schemeClr>
          </a:solidFill>
          <a:ln w="9525">
            <a:noFill/>
            <a:miter lim="800000"/>
          </a:ln>
        </p:spPr>
        <p:txBody>
          <a:bodyPr anchor="ctr" anchorCtr="1"/>
          <a:lstStyle/>
          <a:p>
            <a:pPr algn="ctr" defTabSz="176459">
              <a:buSzPct val="100000"/>
            </a:pPr>
            <a:r>
              <a:rPr lang="en-US" altLang="zh-CN" sz="1050" kern="0" dirty="0">
                <a:solidFill>
                  <a:schemeClr val="bg1"/>
                </a:solidFill>
                <a:cs typeface="Huawei Sans" panose="020C0503030203020204" pitchFamily="34" charset="0"/>
              </a:rPr>
              <a:t>Shimv2-wasi</a:t>
            </a:r>
            <a:endParaRPr lang="zh-CN" altLang="en-US" sz="1050" kern="0" dirty="0">
              <a:solidFill>
                <a:schemeClr val="bg1"/>
              </a:solidFill>
              <a:cs typeface="Huawei Sans" panose="020C0503030203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74781" y="3780638"/>
            <a:ext cx="708532" cy="5768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050" dirty="0">
                <a:cs typeface="Huawei Sans" panose="020C0503030203020204" pitchFamily="34" charset="0"/>
              </a:rPr>
              <a:t>iSulad-shimv2</a:t>
            </a:r>
          </a:p>
          <a:p>
            <a:r>
              <a:rPr lang="zh-CN" altLang="en-US" sz="1050" dirty="0">
                <a:cs typeface="Huawei Sans" panose="020C0503030203020204" pitchFamily="34" charset="0"/>
              </a:rPr>
              <a:t>运行时</a:t>
            </a:r>
          </a:p>
        </p:txBody>
      </p:sp>
      <p:sp>
        <p:nvSpPr>
          <p:cNvPr id="40" name="燕尾形 39"/>
          <p:cNvSpPr/>
          <p:nvPr/>
        </p:nvSpPr>
        <p:spPr>
          <a:xfrm>
            <a:off x="8262416" y="1172458"/>
            <a:ext cx="2291455" cy="395845"/>
          </a:xfrm>
          <a:prstGeom prst="chevron">
            <a:avLst/>
          </a:prstGeom>
          <a:gradFill flip="none" rotWithShape="1">
            <a:gsLst>
              <a:gs pos="68000">
                <a:srgbClr val="C7000B">
                  <a:alpha val="0"/>
                </a:srgbClr>
              </a:gs>
              <a:gs pos="100000">
                <a:srgbClr val="C7000B">
                  <a:alpha val="12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gradFill flip="none" rotWithShape="1">
              <a:gsLst>
                <a:gs pos="0">
                  <a:srgbClr val="C7000B"/>
                </a:gs>
                <a:gs pos="100000">
                  <a:srgbClr val="C7000B">
                    <a:alpha val="21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251902" tIns="35988" rIns="35988" bIns="35988" anchor="ctr" anchorCtr="0">
            <a:noAutofit/>
          </a:bodyPr>
          <a:lstStyle/>
          <a:p>
            <a:pPr indent="-56492" defTabSz="381482">
              <a:spcBef>
                <a:spcPct val="20000"/>
              </a:spcBef>
              <a:buClr>
                <a:srgbClr val="CC9900"/>
              </a:buClr>
              <a:buSzPct val="100000"/>
            </a:pPr>
            <a:r>
              <a:rPr lang="en-US" altLang="zh-CN" sz="1399" b="1" kern="0" dirty="0" err="1">
                <a:cs typeface="Microsoft YaHei" panose="020B0503020204020204" pitchFamily="34" charset="-122"/>
              </a:rPr>
              <a:t>iSulad</a:t>
            </a:r>
            <a:endParaRPr lang="zh-CN" altLang="en-US" sz="1399" b="1" kern="0" dirty="0">
              <a:cs typeface="Microsoft YaHei" panose="020B0503020204020204" pitchFamily="34" charset="-122"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8262416" y="2442809"/>
            <a:ext cx="2291455" cy="395845"/>
          </a:xfrm>
          <a:prstGeom prst="chevron">
            <a:avLst/>
          </a:prstGeom>
          <a:gradFill flip="none" rotWithShape="1">
            <a:gsLst>
              <a:gs pos="68000">
                <a:srgbClr val="C7000B">
                  <a:alpha val="0"/>
                </a:srgbClr>
              </a:gs>
              <a:gs pos="100000">
                <a:srgbClr val="C7000B">
                  <a:alpha val="12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gradFill flip="none" rotWithShape="1">
              <a:gsLst>
                <a:gs pos="0">
                  <a:srgbClr val="C7000B"/>
                </a:gs>
                <a:gs pos="100000">
                  <a:srgbClr val="C7000B">
                    <a:alpha val="21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251902" tIns="35988" rIns="35988" bIns="35988" anchor="ctr" anchorCtr="0">
            <a:noAutofit/>
          </a:bodyPr>
          <a:lstStyle/>
          <a:p>
            <a:pPr indent="-56492" defTabSz="381482">
              <a:spcBef>
                <a:spcPct val="20000"/>
              </a:spcBef>
              <a:buClr>
                <a:srgbClr val="CC9900"/>
              </a:buClr>
              <a:buSzPct val="100000"/>
            </a:pPr>
            <a:r>
              <a:rPr lang="en-US" altLang="zh-CN" sz="1399" b="1" kern="0" dirty="0">
                <a:cs typeface="Microsoft YaHei" panose="020B0503020204020204" pitchFamily="34" charset="-122"/>
              </a:rPr>
              <a:t>iSula-</a:t>
            </a:r>
            <a:r>
              <a:rPr lang="en-US" altLang="zh-CN" sz="1399" b="1" kern="0" dirty="0" err="1">
                <a:cs typeface="Microsoft YaHei" panose="020B0503020204020204" pitchFamily="34" charset="-122"/>
              </a:rPr>
              <a:t>transfrom</a:t>
            </a:r>
            <a:endParaRPr lang="zh-CN" altLang="en-US" sz="1399" b="1" kern="0" dirty="0">
              <a:cs typeface="Microsoft YaHei" panose="020B0503020204020204" pitchFamily="34" charset="-122"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8262416" y="3713161"/>
            <a:ext cx="2291455" cy="395845"/>
          </a:xfrm>
          <a:prstGeom prst="chevron">
            <a:avLst/>
          </a:prstGeom>
          <a:gradFill flip="none" rotWithShape="1">
            <a:gsLst>
              <a:gs pos="68000">
                <a:srgbClr val="C7000B">
                  <a:alpha val="0"/>
                </a:srgbClr>
              </a:gs>
              <a:gs pos="100000">
                <a:srgbClr val="C7000B">
                  <a:alpha val="12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gradFill flip="none" rotWithShape="1">
              <a:gsLst>
                <a:gs pos="0">
                  <a:srgbClr val="C7000B"/>
                </a:gs>
                <a:gs pos="100000">
                  <a:srgbClr val="C7000B">
                    <a:alpha val="21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251902" tIns="35988" rIns="35988" bIns="35988" anchor="ctr" anchorCtr="0">
            <a:noAutofit/>
          </a:bodyPr>
          <a:lstStyle/>
          <a:p>
            <a:pPr indent="-56492" defTabSz="381482">
              <a:spcBef>
                <a:spcPct val="20000"/>
              </a:spcBef>
              <a:buClr>
                <a:srgbClr val="CC9900"/>
              </a:buClr>
              <a:buSzPct val="100000"/>
            </a:pPr>
            <a:r>
              <a:rPr lang="en-US" altLang="zh-CN" sz="1399" b="1" kern="0" dirty="0">
                <a:cs typeface="Microsoft YaHei" panose="020B0503020204020204" pitchFamily="34" charset="-122"/>
              </a:rPr>
              <a:t>iSula-build</a:t>
            </a:r>
            <a:endParaRPr lang="zh-CN" altLang="en-US" sz="1399" b="1" kern="0" dirty="0">
              <a:cs typeface="Microsoft YaHe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8262416" y="4983513"/>
            <a:ext cx="2291455" cy="395845"/>
          </a:xfrm>
          <a:prstGeom prst="chevron">
            <a:avLst/>
          </a:prstGeom>
          <a:gradFill flip="none" rotWithShape="1">
            <a:gsLst>
              <a:gs pos="68000">
                <a:srgbClr val="C7000B">
                  <a:alpha val="0"/>
                </a:srgbClr>
              </a:gs>
              <a:gs pos="100000">
                <a:srgbClr val="C7000B">
                  <a:alpha val="12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gradFill flip="none" rotWithShape="1">
              <a:gsLst>
                <a:gs pos="0">
                  <a:srgbClr val="C7000B"/>
                </a:gs>
                <a:gs pos="100000">
                  <a:srgbClr val="C7000B">
                    <a:alpha val="21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251902" tIns="35988" rIns="35988" bIns="35988" anchor="ctr" anchorCtr="0">
            <a:noAutofit/>
          </a:bodyPr>
          <a:lstStyle/>
          <a:p>
            <a:pPr indent="-56492" defTabSz="381482">
              <a:spcBef>
                <a:spcPct val="20000"/>
              </a:spcBef>
              <a:buClr>
                <a:srgbClr val="CC9900"/>
              </a:buClr>
              <a:buSzPct val="100000"/>
            </a:pPr>
            <a:r>
              <a:rPr lang="zh-CN" altLang="en-US" sz="1399" b="1" kern="0" dirty="0">
                <a:cs typeface="Microsoft YaHei" panose="020B0503020204020204" pitchFamily="34" charset="-122"/>
              </a:rPr>
              <a:t>容器存储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743586" y="1701759"/>
            <a:ext cx="2401964" cy="5166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399" dirty="0">
                <a:solidFill>
                  <a:srgbClr val="000000"/>
                </a:solidFill>
              </a:rPr>
              <a:t>rust</a:t>
            </a:r>
            <a:r>
              <a:rPr lang="zh-CN" altLang="en-US" sz="1399" dirty="0">
                <a:solidFill>
                  <a:srgbClr val="000000"/>
                </a:solidFill>
              </a:rPr>
              <a:t>语言容器运行时</a:t>
            </a:r>
            <a:r>
              <a:rPr lang="en-US" altLang="zh-CN" sz="1399" dirty="0" err="1">
                <a:solidFill>
                  <a:srgbClr val="000000"/>
                </a:solidFill>
              </a:rPr>
              <a:t>rustime</a:t>
            </a:r>
            <a:endParaRPr lang="en-US" altLang="zh-CN" sz="1399" dirty="0">
              <a:solidFill>
                <a:srgbClr val="000000"/>
              </a:solidFill>
            </a:endParaRPr>
          </a:p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399" dirty="0">
                <a:solidFill>
                  <a:srgbClr val="000000"/>
                </a:solidFill>
              </a:rPr>
              <a:t>isulad-shimv2</a:t>
            </a:r>
            <a:r>
              <a:rPr lang="zh-CN" altLang="en-US" sz="1399" dirty="0">
                <a:solidFill>
                  <a:srgbClr val="000000"/>
                </a:solidFill>
              </a:rPr>
              <a:t>接口</a:t>
            </a:r>
            <a:endParaRPr lang="en-US" altLang="zh-CN" sz="1399" dirty="0">
              <a:solidFill>
                <a:srgbClr val="00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395714" y="2849788"/>
            <a:ext cx="3164239" cy="780003"/>
          </a:xfrm>
          <a:prstGeom prst="rect">
            <a:avLst/>
          </a:prstGeom>
          <a:gradFill>
            <a:gsLst>
              <a:gs pos="100000">
                <a:schemeClr val="bg1">
                  <a:lumMod val="60000"/>
                  <a:lumOff val="40000"/>
                  <a:alpha val="0"/>
                </a:schemeClr>
              </a:gs>
              <a:gs pos="0">
                <a:schemeClr val="bg1">
                  <a:lumMod val="60000"/>
                  <a:lumOff val="40000"/>
                  <a:alpha val="15000"/>
                </a:schemeClr>
              </a:gs>
            </a:gsLst>
            <a:lin ang="5400000" scaled="0"/>
          </a:gradFill>
          <a:ln w="952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</a:pPr>
            <a:endParaRPr kumimoji="1" lang="zh-CN" altLang="en-US" sz="1100">
              <a:solidFill>
                <a:srgbClr val="1D1D1A"/>
              </a:solidFill>
              <a:cs typeface="Arial" panose="020B060402020209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95714" y="4124423"/>
            <a:ext cx="3164239" cy="780003"/>
          </a:xfrm>
          <a:prstGeom prst="rect">
            <a:avLst/>
          </a:prstGeom>
          <a:gradFill>
            <a:gsLst>
              <a:gs pos="100000">
                <a:schemeClr val="bg1">
                  <a:lumMod val="60000"/>
                  <a:lumOff val="40000"/>
                  <a:alpha val="0"/>
                </a:schemeClr>
              </a:gs>
              <a:gs pos="0">
                <a:schemeClr val="bg1">
                  <a:lumMod val="60000"/>
                  <a:lumOff val="40000"/>
                  <a:alpha val="15000"/>
                </a:schemeClr>
              </a:gs>
            </a:gsLst>
            <a:lin ang="5400000" scaled="0"/>
          </a:gradFill>
          <a:ln w="952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</a:pPr>
            <a:endParaRPr kumimoji="1" lang="zh-CN" altLang="en-US" sz="1100">
              <a:solidFill>
                <a:srgbClr val="1D1D1A"/>
              </a:solidFill>
              <a:cs typeface="Arial" panose="020B060402020209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95714" y="5399057"/>
            <a:ext cx="3164239" cy="780003"/>
          </a:xfrm>
          <a:prstGeom prst="rect">
            <a:avLst/>
          </a:prstGeom>
          <a:gradFill>
            <a:gsLst>
              <a:gs pos="100000">
                <a:schemeClr val="bg1">
                  <a:lumMod val="60000"/>
                  <a:lumOff val="40000"/>
                  <a:alpha val="0"/>
                </a:schemeClr>
              </a:gs>
              <a:gs pos="0">
                <a:schemeClr val="bg1">
                  <a:lumMod val="60000"/>
                  <a:lumOff val="40000"/>
                  <a:alpha val="15000"/>
                </a:schemeClr>
              </a:gs>
            </a:gsLst>
            <a:lin ang="5400000" scaled="0"/>
          </a:gradFill>
          <a:ln w="952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</a:pPr>
            <a:endParaRPr kumimoji="1" lang="zh-CN" altLang="en-US" sz="1100">
              <a:solidFill>
                <a:srgbClr val="1D1D1A"/>
              </a:solidFill>
              <a:cs typeface="Arial" panose="020B060402020209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43587" y="3028724"/>
            <a:ext cx="1833119" cy="2584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399" dirty="0">
                <a:solidFill>
                  <a:srgbClr val="000000"/>
                </a:solidFill>
              </a:rPr>
              <a:t>一键式迁移本地数据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43587" y="4211649"/>
            <a:ext cx="1474187" cy="5168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399" dirty="0">
                <a:solidFill>
                  <a:srgbClr val="000000"/>
                </a:solidFill>
              </a:rPr>
              <a:t>高速构建</a:t>
            </a:r>
          </a:p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399" dirty="0">
                <a:solidFill>
                  <a:srgbClr val="000000"/>
                </a:solidFill>
              </a:rPr>
              <a:t>镜像完整性保护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43586" y="5511569"/>
            <a:ext cx="2242602" cy="5168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399" dirty="0">
                <a:solidFill>
                  <a:srgbClr val="000000"/>
                </a:solidFill>
              </a:rPr>
              <a:t>Rust</a:t>
            </a:r>
            <a:r>
              <a:rPr lang="zh-CN" altLang="en-US" sz="1399" dirty="0">
                <a:solidFill>
                  <a:srgbClr val="000000"/>
                </a:solidFill>
              </a:rPr>
              <a:t>语言异步 </a:t>
            </a:r>
            <a:r>
              <a:rPr lang="en-US" altLang="zh-CN" sz="1399" dirty="0">
                <a:solidFill>
                  <a:srgbClr val="000000"/>
                </a:solidFill>
              </a:rPr>
              <a:t>FUSE </a:t>
            </a:r>
            <a:r>
              <a:rPr lang="zh-CN" altLang="en-US" sz="1399" dirty="0">
                <a:solidFill>
                  <a:srgbClr val="000000"/>
                </a:solidFill>
              </a:rPr>
              <a:t>实现</a:t>
            </a:r>
          </a:p>
          <a:p>
            <a:pPr marL="215814" lvl="1" indent="-215814" defTabSz="1218712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399" dirty="0">
                <a:solidFill>
                  <a:srgbClr val="000000"/>
                </a:solidFill>
              </a:rPr>
              <a:t>Smart-loading</a:t>
            </a:r>
          </a:p>
        </p:txBody>
      </p:sp>
    </p:spTree>
    <p:extLst>
      <p:ext uri="{BB962C8B-B14F-4D97-AF65-F5344CB8AC3E}">
        <p14:creationId xmlns:p14="http://schemas.microsoft.com/office/powerpoint/2010/main" val="17228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14100" y="1172457"/>
            <a:ext cx="5934858" cy="5017715"/>
            <a:chOff x="-935328" y="1508595"/>
            <a:chExt cx="4531410" cy="4372725"/>
          </a:xfrm>
        </p:grpSpPr>
        <p:sp>
          <p:nvSpPr>
            <p:cNvPr id="36" name="矩形 35"/>
            <p:cNvSpPr/>
            <p:nvPr/>
          </p:nvSpPr>
          <p:spPr>
            <a:xfrm>
              <a:off x="-880347" y="1571590"/>
              <a:ext cx="4418491" cy="424109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399" fontAlgn="ctr">
                <a:buSzPct val="50000"/>
                <a:defRPr/>
              </a:pPr>
              <a:endParaRPr lang="en-US" altLang="zh-CN" sz="900" b="1" kern="0" dirty="0">
                <a:solidFill>
                  <a:srgbClr val="EA0028"/>
                </a:solidFill>
                <a:cs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935327" y="1511153"/>
              <a:ext cx="4528307" cy="4370164"/>
            </a:xfrm>
            <a:prstGeom prst="rect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endParaRPr kumimoji="1" lang="zh-CN" altLang="en-US" sz="1799">
                <a:solidFill>
                  <a:srgbClr val="666666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-935328" y="1508595"/>
              <a:ext cx="4531410" cy="4372725"/>
              <a:chOff x="-935328" y="1508595"/>
              <a:chExt cx="4531410" cy="437272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-935328" y="1508595"/>
                <a:ext cx="4531410" cy="107639"/>
                <a:chOff x="-935328" y="1508595"/>
                <a:chExt cx="4531410" cy="107639"/>
              </a:xfrm>
            </p:grpSpPr>
            <p:sp>
              <p:nvSpPr>
                <p:cNvPr id="43" name="半闭框 42"/>
                <p:cNvSpPr/>
                <p:nvPr/>
              </p:nvSpPr>
              <p:spPr>
                <a:xfrm>
                  <a:off x="-935328" y="1508595"/>
                  <a:ext cx="110199" cy="10763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034">
                    <a:defRPr/>
                  </a:pPr>
                  <a:endParaRPr kumimoji="1" lang="zh-CN" altLang="en-US" sz="1799">
                    <a:solidFill>
                      <a:srgbClr val="1D1D1A"/>
                    </a:solidFill>
                  </a:endParaRPr>
                </a:p>
              </p:txBody>
            </p:sp>
            <p:sp>
              <p:nvSpPr>
                <p:cNvPr id="44" name="半闭框 43"/>
                <p:cNvSpPr/>
                <p:nvPr/>
              </p:nvSpPr>
              <p:spPr>
                <a:xfrm rot="5400000">
                  <a:off x="3487163" y="1507315"/>
                  <a:ext cx="107639" cy="11019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034">
                    <a:defRPr/>
                  </a:pPr>
                  <a:endParaRPr kumimoji="1" lang="zh-CN" altLang="en-US" sz="1799">
                    <a:solidFill>
                      <a:srgbClr val="1D1D1A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-935328" y="5773678"/>
                <a:ext cx="4531405" cy="107642"/>
                <a:chOff x="-935328" y="5773678"/>
                <a:chExt cx="4531405" cy="107642"/>
              </a:xfrm>
            </p:grpSpPr>
            <p:sp>
              <p:nvSpPr>
                <p:cNvPr id="41" name="半闭框 40"/>
                <p:cNvSpPr/>
                <p:nvPr/>
              </p:nvSpPr>
              <p:spPr>
                <a:xfrm rot="16200000">
                  <a:off x="-934048" y="5772401"/>
                  <a:ext cx="107639" cy="11019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034">
                    <a:defRPr/>
                  </a:pPr>
                  <a:endParaRPr kumimoji="1" lang="zh-CN" altLang="en-US" sz="1799">
                    <a:solidFill>
                      <a:srgbClr val="1D1D1A"/>
                    </a:solidFill>
                  </a:endParaRPr>
                </a:p>
              </p:txBody>
            </p:sp>
            <p:sp>
              <p:nvSpPr>
                <p:cNvPr id="42" name="半闭框 41"/>
                <p:cNvSpPr/>
                <p:nvPr/>
              </p:nvSpPr>
              <p:spPr>
                <a:xfrm rot="10800000">
                  <a:off x="3485878" y="5773678"/>
                  <a:ext cx="110199" cy="10763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C700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034">
                    <a:defRPr/>
                  </a:pPr>
                  <a:endParaRPr kumimoji="1" lang="zh-CN" altLang="en-US" sz="1799">
                    <a:solidFill>
                      <a:srgbClr val="1D1D1A"/>
                    </a:solidFill>
                  </a:endParaRPr>
                </a:p>
              </p:txBody>
            </p:sp>
          </p:grpSp>
        </p:grp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95874" y="457046"/>
            <a:ext cx="10736446" cy="573952"/>
          </a:xfrm>
        </p:spPr>
        <p:txBody>
          <a:bodyPr>
            <a:normAutofit/>
          </a:bodyPr>
          <a:lstStyle/>
          <a:p>
            <a:pPr defTabSz="914034" fontAlgn="base"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StratoVirt + iSula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：构建极致轻量化的安全容器全栈</a:t>
            </a:r>
            <a:endParaRPr lang="en-US" altLang="en-US" sz="3200" dirty="0">
              <a:solidFill>
                <a:schemeClr val="tx1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56123" y="1880207"/>
            <a:ext cx="5244026" cy="4017553"/>
            <a:chOff x="854075" y="1879601"/>
            <a:chExt cx="5246074" cy="4019122"/>
          </a:xfrm>
        </p:grpSpPr>
        <p:sp>
          <p:nvSpPr>
            <p:cNvPr id="3" name="矩形 2"/>
            <p:cNvSpPr/>
            <p:nvPr/>
          </p:nvSpPr>
          <p:spPr>
            <a:xfrm>
              <a:off x="2686475" y="2138551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K8s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81648" y="2764433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Docker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706457" y="4416642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QEMU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6457" y="5151097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Container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76149" y="5151097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Container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791303" y="3549795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C7000B">
                    <a:alpha val="0"/>
                  </a:srgbClr>
                </a:gs>
                <a:gs pos="100000">
                  <a:srgbClr val="C7000B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C7000B"/>
                  </a:gs>
                  <a:gs pos="100000">
                    <a:srgbClr val="C7000B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Kata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791303" y="2764433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00B050">
                    <a:alpha val="0"/>
                  </a:srgbClr>
                </a:gs>
                <a:gs pos="100000">
                  <a:srgbClr val="00B050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00B050"/>
                  </a:gs>
                  <a:gs pos="100000">
                    <a:srgbClr val="00B050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iSulad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54075" y="5151097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FFC000">
                    <a:alpha val="0"/>
                  </a:srgbClr>
                </a:gs>
                <a:gs pos="100000">
                  <a:srgbClr val="FFC000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FFC000"/>
                  </a:gs>
                  <a:gs pos="100000">
                    <a:srgbClr val="FFC000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Container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5" idx="2"/>
              <a:endCxn id="6" idx="0"/>
            </p:cNvCxnSpPr>
            <p:nvPr/>
          </p:nvCxnSpPr>
          <p:spPr>
            <a:xfrm flipH="1">
              <a:off x="1466075" y="3232433"/>
              <a:ext cx="2937228" cy="19186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3" idx="2"/>
              <a:endCxn id="4" idx="0"/>
            </p:cNvCxnSpPr>
            <p:nvPr/>
          </p:nvCxnSpPr>
          <p:spPr>
            <a:xfrm flipH="1">
              <a:off x="2193648" y="2606551"/>
              <a:ext cx="1104827" cy="15788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3" idx="2"/>
              <a:endCxn id="5" idx="0"/>
            </p:cNvCxnSpPr>
            <p:nvPr/>
          </p:nvCxnSpPr>
          <p:spPr>
            <a:xfrm>
              <a:off x="3298475" y="2606551"/>
              <a:ext cx="1104828" cy="15788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0" idx="2"/>
              <a:endCxn id="11" idx="0"/>
            </p:cNvCxnSpPr>
            <p:nvPr/>
          </p:nvCxnSpPr>
          <p:spPr>
            <a:xfrm flipH="1">
              <a:off x="3318457" y="4017795"/>
              <a:ext cx="1084846" cy="39884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11" idx="2"/>
              <a:endCxn id="12" idx="0"/>
            </p:cNvCxnSpPr>
            <p:nvPr/>
          </p:nvCxnSpPr>
          <p:spPr>
            <a:xfrm>
              <a:off x="3318457" y="4884642"/>
              <a:ext cx="0" cy="26645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876149" y="4416642"/>
              <a:ext cx="1224000" cy="468000"/>
            </a:xfrm>
            <a:prstGeom prst="rect">
              <a:avLst/>
            </a:prstGeom>
            <a:gradFill flip="none" rotWithShape="1">
              <a:gsLst>
                <a:gs pos="68000">
                  <a:srgbClr val="00B050">
                    <a:alpha val="0"/>
                  </a:srgbClr>
                </a:gs>
                <a:gs pos="100000">
                  <a:srgbClr val="00B050">
                    <a:alpha val="1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0">
                    <a:srgbClr val="00B050"/>
                  </a:gs>
                  <a:gs pos="100000">
                    <a:srgbClr val="00B050">
                      <a:alpha val="21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381482">
                <a:buClr>
                  <a:srgbClr val="CC9900"/>
                </a:buClr>
                <a:buSzPct val="100000"/>
              </a:pPr>
              <a:r>
                <a:rPr lang="en-US" altLang="zh-CN" sz="1399" b="1" kern="0" dirty="0">
                  <a:cs typeface="Microsoft YaHei" panose="020B0503020204020204" pitchFamily="34" charset="-122"/>
                </a:rPr>
                <a:t>StratoVirt</a:t>
              </a:r>
              <a:endParaRPr lang="zh-CN" altLang="en-US" sz="1399" b="1" kern="0" dirty="0">
                <a:cs typeface="Microsoft YaHei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0" idx="2"/>
              <a:endCxn id="15" idx="0"/>
            </p:cNvCxnSpPr>
            <p:nvPr/>
          </p:nvCxnSpPr>
          <p:spPr>
            <a:xfrm>
              <a:off x="4403303" y="4017795"/>
              <a:ext cx="1084846" cy="39884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5" idx="2"/>
              <a:endCxn id="16" idx="0"/>
            </p:cNvCxnSpPr>
            <p:nvPr/>
          </p:nvCxnSpPr>
          <p:spPr>
            <a:xfrm>
              <a:off x="5488149" y="4884642"/>
              <a:ext cx="0" cy="26645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5" idx="2"/>
              <a:endCxn id="10" idx="0"/>
            </p:cNvCxnSpPr>
            <p:nvPr/>
          </p:nvCxnSpPr>
          <p:spPr>
            <a:xfrm>
              <a:off x="4403303" y="3232433"/>
              <a:ext cx="0" cy="31736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4" idx="3"/>
              <a:endCxn id="5" idx="1"/>
            </p:cNvCxnSpPr>
            <p:nvPr/>
          </p:nvCxnSpPr>
          <p:spPr>
            <a:xfrm>
              <a:off x="2805648" y="2998433"/>
              <a:ext cx="98565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1" idx="3"/>
              <a:endCxn id="15" idx="1"/>
            </p:cNvCxnSpPr>
            <p:nvPr/>
          </p:nvCxnSpPr>
          <p:spPr>
            <a:xfrm>
              <a:off x="3930457" y="4650642"/>
              <a:ext cx="945692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3791303" y="1879601"/>
              <a:ext cx="2205445" cy="4019122"/>
            </a:xfrm>
            <a:custGeom>
              <a:avLst/>
              <a:gdLst>
                <a:gd name="connsiteX0" fmla="*/ 0 w 2062480"/>
                <a:gd name="connsiteY0" fmla="*/ 0 h 4114800"/>
                <a:gd name="connsiteX1" fmla="*/ 20320 w 2062480"/>
                <a:gd name="connsiteY1" fmla="*/ 152400 h 4114800"/>
                <a:gd name="connsiteX2" fmla="*/ 30480 w 2062480"/>
                <a:gd name="connsiteY2" fmla="*/ 223520 h 4114800"/>
                <a:gd name="connsiteX3" fmla="*/ 50800 w 2062480"/>
                <a:gd name="connsiteY3" fmla="*/ 304800 h 4114800"/>
                <a:gd name="connsiteX4" fmla="*/ 71120 w 2062480"/>
                <a:gd name="connsiteY4" fmla="*/ 436880 h 4114800"/>
                <a:gd name="connsiteX5" fmla="*/ 91440 w 2062480"/>
                <a:gd name="connsiteY5" fmla="*/ 650240 h 4114800"/>
                <a:gd name="connsiteX6" fmla="*/ 101600 w 2062480"/>
                <a:gd name="connsiteY6" fmla="*/ 680720 h 4114800"/>
                <a:gd name="connsiteX7" fmla="*/ 121920 w 2062480"/>
                <a:gd name="connsiteY7" fmla="*/ 751840 h 4114800"/>
                <a:gd name="connsiteX8" fmla="*/ 142240 w 2062480"/>
                <a:gd name="connsiteY8" fmla="*/ 792480 h 4114800"/>
                <a:gd name="connsiteX9" fmla="*/ 223520 w 2062480"/>
                <a:gd name="connsiteY9" fmla="*/ 914400 h 4114800"/>
                <a:gd name="connsiteX10" fmla="*/ 284480 w 2062480"/>
                <a:gd name="connsiteY10" fmla="*/ 955040 h 4114800"/>
                <a:gd name="connsiteX11" fmla="*/ 345440 w 2062480"/>
                <a:gd name="connsiteY11" fmla="*/ 975360 h 4114800"/>
                <a:gd name="connsiteX12" fmla="*/ 375920 w 2062480"/>
                <a:gd name="connsiteY12" fmla="*/ 995680 h 4114800"/>
                <a:gd name="connsiteX13" fmla="*/ 447040 w 2062480"/>
                <a:gd name="connsiteY13" fmla="*/ 1016000 h 4114800"/>
                <a:gd name="connsiteX14" fmla="*/ 487680 w 2062480"/>
                <a:gd name="connsiteY14" fmla="*/ 1036320 h 4114800"/>
                <a:gd name="connsiteX15" fmla="*/ 579120 w 2062480"/>
                <a:gd name="connsiteY15" fmla="*/ 1056640 h 4114800"/>
                <a:gd name="connsiteX16" fmla="*/ 640080 w 2062480"/>
                <a:gd name="connsiteY16" fmla="*/ 1076960 h 4114800"/>
                <a:gd name="connsiteX17" fmla="*/ 690880 w 2062480"/>
                <a:gd name="connsiteY17" fmla="*/ 1087120 h 4114800"/>
                <a:gd name="connsiteX18" fmla="*/ 792480 w 2062480"/>
                <a:gd name="connsiteY18" fmla="*/ 1127760 h 4114800"/>
                <a:gd name="connsiteX19" fmla="*/ 822960 w 2062480"/>
                <a:gd name="connsiteY19" fmla="*/ 1148080 h 4114800"/>
                <a:gd name="connsiteX20" fmla="*/ 843280 w 2062480"/>
                <a:gd name="connsiteY20" fmla="*/ 1178560 h 4114800"/>
                <a:gd name="connsiteX21" fmla="*/ 853440 w 2062480"/>
                <a:gd name="connsiteY21" fmla="*/ 1209040 h 4114800"/>
                <a:gd name="connsiteX22" fmla="*/ 873760 w 2062480"/>
                <a:gd name="connsiteY22" fmla="*/ 1534160 h 4114800"/>
                <a:gd name="connsiteX23" fmla="*/ 894080 w 2062480"/>
                <a:gd name="connsiteY23" fmla="*/ 1706880 h 4114800"/>
                <a:gd name="connsiteX24" fmla="*/ 914400 w 2062480"/>
                <a:gd name="connsiteY24" fmla="*/ 1828800 h 4114800"/>
                <a:gd name="connsiteX25" fmla="*/ 944880 w 2062480"/>
                <a:gd name="connsiteY25" fmla="*/ 1889760 h 4114800"/>
                <a:gd name="connsiteX26" fmla="*/ 1005840 w 2062480"/>
                <a:gd name="connsiteY26" fmla="*/ 1950720 h 4114800"/>
                <a:gd name="connsiteX27" fmla="*/ 1036320 w 2062480"/>
                <a:gd name="connsiteY27" fmla="*/ 1960880 h 4114800"/>
                <a:gd name="connsiteX28" fmla="*/ 1117600 w 2062480"/>
                <a:gd name="connsiteY28" fmla="*/ 2001520 h 4114800"/>
                <a:gd name="connsiteX29" fmla="*/ 1178560 w 2062480"/>
                <a:gd name="connsiteY29" fmla="*/ 2021840 h 4114800"/>
                <a:gd name="connsiteX30" fmla="*/ 1209040 w 2062480"/>
                <a:gd name="connsiteY30" fmla="*/ 2032000 h 4114800"/>
                <a:gd name="connsiteX31" fmla="*/ 1259840 w 2062480"/>
                <a:gd name="connsiteY31" fmla="*/ 2042160 h 4114800"/>
                <a:gd name="connsiteX32" fmla="*/ 1330960 w 2062480"/>
                <a:gd name="connsiteY32" fmla="*/ 2052320 h 4114800"/>
                <a:gd name="connsiteX33" fmla="*/ 1412240 w 2062480"/>
                <a:gd name="connsiteY33" fmla="*/ 2072640 h 4114800"/>
                <a:gd name="connsiteX34" fmla="*/ 1452880 w 2062480"/>
                <a:gd name="connsiteY34" fmla="*/ 2082800 h 4114800"/>
                <a:gd name="connsiteX35" fmla="*/ 1493520 w 2062480"/>
                <a:gd name="connsiteY35" fmla="*/ 2092960 h 4114800"/>
                <a:gd name="connsiteX36" fmla="*/ 1524000 w 2062480"/>
                <a:gd name="connsiteY36" fmla="*/ 2103120 h 4114800"/>
                <a:gd name="connsiteX37" fmla="*/ 1696720 w 2062480"/>
                <a:gd name="connsiteY37" fmla="*/ 2123440 h 4114800"/>
                <a:gd name="connsiteX38" fmla="*/ 1828800 w 2062480"/>
                <a:gd name="connsiteY38" fmla="*/ 2143760 h 4114800"/>
                <a:gd name="connsiteX39" fmla="*/ 1849120 w 2062480"/>
                <a:gd name="connsiteY39" fmla="*/ 2174240 h 4114800"/>
                <a:gd name="connsiteX40" fmla="*/ 1879600 w 2062480"/>
                <a:gd name="connsiteY40" fmla="*/ 2204720 h 4114800"/>
                <a:gd name="connsiteX41" fmla="*/ 1889760 w 2062480"/>
                <a:gd name="connsiteY41" fmla="*/ 2235200 h 4114800"/>
                <a:gd name="connsiteX42" fmla="*/ 1910080 w 2062480"/>
                <a:gd name="connsiteY42" fmla="*/ 2265680 h 4114800"/>
                <a:gd name="connsiteX43" fmla="*/ 1920240 w 2062480"/>
                <a:gd name="connsiteY43" fmla="*/ 2296160 h 4114800"/>
                <a:gd name="connsiteX44" fmla="*/ 1940560 w 2062480"/>
                <a:gd name="connsiteY44" fmla="*/ 2326640 h 4114800"/>
                <a:gd name="connsiteX45" fmla="*/ 1950720 w 2062480"/>
                <a:gd name="connsiteY45" fmla="*/ 2357120 h 4114800"/>
                <a:gd name="connsiteX46" fmla="*/ 1971040 w 2062480"/>
                <a:gd name="connsiteY46" fmla="*/ 2387600 h 4114800"/>
                <a:gd name="connsiteX47" fmla="*/ 1991360 w 2062480"/>
                <a:gd name="connsiteY47" fmla="*/ 2458720 h 4114800"/>
                <a:gd name="connsiteX48" fmla="*/ 2001520 w 2062480"/>
                <a:gd name="connsiteY48" fmla="*/ 2489200 h 4114800"/>
                <a:gd name="connsiteX49" fmla="*/ 2011680 w 2062480"/>
                <a:gd name="connsiteY49" fmla="*/ 2570480 h 4114800"/>
                <a:gd name="connsiteX50" fmla="*/ 2032000 w 2062480"/>
                <a:gd name="connsiteY50" fmla="*/ 2763520 h 4114800"/>
                <a:gd name="connsiteX51" fmla="*/ 2042160 w 2062480"/>
                <a:gd name="connsiteY51" fmla="*/ 3078480 h 4114800"/>
                <a:gd name="connsiteX52" fmla="*/ 2062480 w 2062480"/>
                <a:gd name="connsiteY52" fmla="*/ 3230880 h 4114800"/>
                <a:gd name="connsiteX53" fmla="*/ 2052320 w 2062480"/>
                <a:gd name="connsiteY53" fmla="*/ 3952240 h 4114800"/>
                <a:gd name="connsiteX54" fmla="*/ 2042160 w 2062480"/>
                <a:gd name="connsiteY54" fmla="*/ 3992880 h 4114800"/>
                <a:gd name="connsiteX55" fmla="*/ 2032000 w 2062480"/>
                <a:gd name="connsiteY55" fmla="*/ 4053840 h 4114800"/>
                <a:gd name="connsiteX56" fmla="*/ 2021840 w 2062480"/>
                <a:gd name="connsiteY56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062480" h="4114800">
                  <a:moveTo>
                    <a:pt x="0" y="0"/>
                  </a:moveTo>
                  <a:cubicBezTo>
                    <a:pt x="20173" y="201735"/>
                    <a:pt x="-724" y="26138"/>
                    <a:pt x="20320" y="152400"/>
                  </a:cubicBezTo>
                  <a:cubicBezTo>
                    <a:pt x="24257" y="176022"/>
                    <a:pt x="25784" y="200038"/>
                    <a:pt x="30480" y="223520"/>
                  </a:cubicBezTo>
                  <a:cubicBezTo>
                    <a:pt x="35957" y="250905"/>
                    <a:pt x="45323" y="277415"/>
                    <a:pt x="50800" y="304800"/>
                  </a:cubicBezTo>
                  <a:cubicBezTo>
                    <a:pt x="62425" y="362923"/>
                    <a:pt x="64969" y="369219"/>
                    <a:pt x="71120" y="436880"/>
                  </a:cubicBezTo>
                  <a:cubicBezTo>
                    <a:pt x="77749" y="509800"/>
                    <a:pt x="77196" y="579020"/>
                    <a:pt x="91440" y="650240"/>
                  </a:cubicBezTo>
                  <a:cubicBezTo>
                    <a:pt x="93540" y="660742"/>
                    <a:pt x="98658" y="670422"/>
                    <a:pt x="101600" y="680720"/>
                  </a:cubicBezTo>
                  <a:cubicBezTo>
                    <a:pt x="108965" y="706499"/>
                    <a:pt x="111480" y="727480"/>
                    <a:pt x="121920" y="751840"/>
                  </a:cubicBezTo>
                  <a:cubicBezTo>
                    <a:pt x="127886" y="765761"/>
                    <a:pt x="136615" y="778418"/>
                    <a:pt x="142240" y="792480"/>
                  </a:cubicBezTo>
                  <a:cubicBezTo>
                    <a:pt x="169354" y="860264"/>
                    <a:pt x="150492" y="865714"/>
                    <a:pt x="223520" y="914400"/>
                  </a:cubicBezTo>
                  <a:cubicBezTo>
                    <a:pt x="243840" y="927947"/>
                    <a:pt x="261312" y="947317"/>
                    <a:pt x="284480" y="955040"/>
                  </a:cubicBezTo>
                  <a:cubicBezTo>
                    <a:pt x="304800" y="961813"/>
                    <a:pt x="327618" y="963479"/>
                    <a:pt x="345440" y="975360"/>
                  </a:cubicBezTo>
                  <a:cubicBezTo>
                    <a:pt x="355600" y="982133"/>
                    <a:pt x="364583" y="991145"/>
                    <a:pt x="375920" y="995680"/>
                  </a:cubicBezTo>
                  <a:cubicBezTo>
                    <a:pt x="398812" y="1004837"/>
                    <a:pt x="423869" y="1007574"/>
                    <a:pt x="447040" y="1016000"/>
                  </a:cubicBezTo>
                  <a:cubicBezTo>
                    <a:pt x="461274" y="1021176"/>
                    <a:pt x="473499" y="1031002"/>
                    <a:pt x="487680" y="1036320"/>
                  </a:cubicBezTo>
                  <a:cubicBezTo>
                    <a:pt x="512010" y="1045444"/>
                    <a:pt x="555517" y="1050203"/>
                    <a:pt x="579120" y="1056640"/>
                  </a:cubicBezTo>
                  <a:cubicBezTo>
                    <a:pt x="599784" y="1062276"/>
                    <a:pt x="619077" y="1072759"/>
                    <a:pt x="640080" y="1076960"/>
                  </a:cubicBezTo>
                  <a:cubicBezTo>
                    <a:pt x="657013" y="1080347"/>
                    <a:pt x="674220" y="1082576"/>
                    <a:pt x="690880" y="1087120"/>
                  </a:cubicBezTo>
                  <a:cubicBezTo>
                    <a:pt x="730702" y="1097981"/>
                    <a:pt x="757789" y="1107937"/>
                    <a:pt x="792480" y="1127760"/>
                  </a:cubicBezTo>
                  <a:cubicBezTo>
                    <a:pt x="803082" y="1133818"/>
                    <a:pt x="812800" y="1141307"/>
                    <a:pt x="822960" y="1148080"/>
                  </a:cubicBezTo>
                  <a:cubicBezTo>
                    <a:pt x="829733" y="1158240"/>
                    <a:pt x="837819" y="1167638"/>
                    <a:pt x="843280" y="1178560"/>
                  </a:cubicBezTo>
                  <a:cubicBezTo>
                    <a:pt x="848069" y="1188139"/>
                    <a:pt x="852525" y="1198370"/>
                    <a:pt x="853440" y="1209040"/>
                  </a:cubicBezTo>
                  <a:cubicBezTo>
                    <a:pt x="862713" y="1317228"/>
                    <a:pt x="862955" y="1426114"/>
                    <a:pt x="873760" y="1534160"/>
                  </a:cubicBezTo>
                  <a:cubicBezTo>
                    <a:pt x="890559" y="1702151"/>
                    <a:pt x="876112" y="1572120"/>
                    <a:pt x="894080" y="1706880"/>
                  </a:cubicBezTo>
                  <a:cubicBezTo>
                    <a:pt x="903356" y="1776454"/>
                    <a:pt x="898955" y="1774744"/>
                    <a:pt x="914400" y="1828800"/>
                  </a:cubicBezTo>
                  <a:cubicBezTo>
                    <a:pt x="921833" y="1854815"/>
                    <a:pt x="926131" y="1868668"/>
                    <a:pt x="944880" y="1889760"/>
                  </a:cubicBezTo>
                  <a:cubicBezTo>
                    <a:pt x="963972" y="1911238"/>
                    <a:pt x="978578" y="1941633"/>
                    <a:pt x="1005840" y="1950720"/>
                  </a:cubicBezTo>
                  <a:lnTo>
                    <a:pt x="1036320" y="1960880"/>
                  </a:lnTo>
                  <a:cubicBezTo>
                    <a:pt x="1084410" y="2008970"/>
                    <a:pt x="1046222" y="1982053"/>
                    <a:pt x="1117600" y="2001520"/>
                  </a:cubicBezTo>
                  <a:cubicBezTo>
                    <a:pt x="1138264" y="2007156"/>
                    <a:pt x="1158240" y="2015067"/>
                    <a:pt x="1178560" y="2021840"/>
                  </a:cubicBezTo>
                  <a:cubicBezTo>
                    <a:pt x="1188720" y="2025227"/>
                    <a:pt x="1198538" y="2029900"/>
                    <a:pt x="1209040" y="2032000"/>
                  </a:cubicBezTo>
                  <a:cubicBezTo>
                    <a:pt x="1225973" y="2035387"/>
                    <a:pt x="1242806" y="2039321"/>
                    <a:pt x="1259840" y="2042160"/>
                  </a:cubicBezTo>
                  <a:cubicBezTo>
                    <a:pt x="1283462" y="2046097"/>
                    <a:pt x="1307478" y="2047624"/>
                    <a:pt x="1330960" y="2052320"/>
                  </a:cubicBezTo>
                  <a:cubicBezTo>
                    <a:pt x="1358345" y="2057797"/>
                    <a:pt x="1385147" y="2065867"/>
                    <a:pt x="1412240" y="2072640"/>
                  </a:cubicBezTo>
                  <a:lnTo>
                    <a:pt x="1452880" y="2082800"/>
                  </a:lnTo>
                  <a:cubicBezTo>
                    <a:pt x="1466427" y="2086187"/>
                    <a:pt x="1480273" y="2088544"/>
                    <a:pt x="1493520" y="2092960"/>
                  </a:cubicBezTo>
                  <a:cubicBezTo>
                    <a:pt x="1503680" y="2096347"/>
                    <a:pt x="1513545" y="2100797"/>
                    <a:pt x="1524000" y="2103120"/>
                  </a:cubicBezTo>
                  <a:cubicBezTo>
                    <a:pt x="1586174" y="2116936"/>
                    <a:pt x="1629242" y="2115942"/>
                    <a:pt x="1696720" y="2123440"/>
                  </a:cubicBezTo>
                  <a:cubicBezTo>
                    <a:pt x="1735940" y="2127798"/>
                    <a:pt x="1789203" y="2137160"/>
                    <a:pt x="1828800" y="2143760"/>
                  </a:cubicBezTo>
                  <a:cubicBezTo>
                    <a:pt x="1835573" y="2153920"/>
                    <a:pt x="1841303" y="2164859"/>
                    <a:pt x="1849120" y="2174240"/>
                  </a:cubicBezTo>
                  <a:cubicBezTo>
                    <a:pt x="1858318" y="2185278"/>
                    <a:pt x="1871630" y="2192765"/>
                    <a:pt x="1879600" y="2204720"/>
                  </a:cubicBezTo>
                  <a:cubicBezTo>
                    <a:pt x="1885541" y="2213631"/>
                    <a:pt x="1884971" y="2225621"/>
                    <a:pt x="1889760" y="2235200"/>
                  </a:cubicBezTo>
                  <a:cubicBezTo>
                    <a:pt x="1895221" y="2246122"/>
                    <a:pt x="1904619" y="2254758"/>
                    <a:pt x="1910080" y="2265680"/>
                  </a:cubicBezTo>
                  <a:cubicBezTo>
                    <a:pt x="1914869" y="2275259"/>
                    <a:pt x="1915451" y="2286581"/>
                    <a:pt x="1920240" y="2296160"/>
                  </a:cubicBezTo>
                  <a:cubicBezTo>
                    <a:pt x="1925701" y="2307082"/>
                    <a:pt x="1935099" y="2315718"/>
                    <a:pt x="1940560" y="2326640"/>
                  </a:cubicBezTo>
                  <a:cubicBezTo>
                    <a:pt x="1945349" y="2336219"/>
                    <a:pt x="1945931" y="2347541"/>
                    <a:pt x="1950720" y="2357120"/>
                  </a:cubicBezTo>
                  <a:cubicBezTo>
                    <a:pt x="1956181" y="2368042"/>
                    <a:pt x="1965579" y="2376678"/>
                    <a:pt x="1971040" y="2387600"/>
                  </a:cubicBezTo>
                  <a:cubicBezTo>
                    <a:pt x="1979160" y="2403840"/>
                    <a:pt x="1987020" y="2443529"/>
                    <a:pt x="1991360" y="2458720"/>
                  </a:cubicBezTo>
                  <a:cubicBezTo>
                    <a:pt x="1994302" y="2469018"/>
                    <a:pt x="1998133" y="2479040"/>
                    <a:pt x="2001520" y="2489200"/>
                  </a:cubicBezTo>
                  <a:cubicBezTo>
                    <a:pt x="2004907" y="2516293"/>
                    <a:pt x="2008490" y="2543363"/>
                    <a:pt x="2011680" y="2570480"/>
                  </a:cubicBezTo>
                  <a:cubicBezTo>
                    <a:pt x="2020959" y="2649352"/>
                    <a:pt x="2023938" y="2682895"/>
                    <a:pt x="2032000" y="2763520"/>
                  </a:cubicBezTo>
                  <a:cubicBezTo>
                    <a:pt x="2035387" y="2868507"/>
                    <a:pt x="2037164" y="2973558"/>
                    <a:pt x="2042160" y="3078480"/>
                  </a:cubicBezTo>
                  <a:cubicBezTo>
                    <a:pt x="2046864" y="3177266"/>
                    <a:pt x="2045756" y="3163984"/>
                    <a:pt x="2062480" y="3230880"/>
                  </a:cubicBezTo>
                  <a:cubicBezTo>
                    <a:pt x="2059093" y="3471333"/>
                    <a:pt x="2058730" y="3711848"/>
                    <a:pt x="2052320" y="3952240"/>
                  </a:cubicBezTo>
                  <a:cubicBezTo>
                    <a:pt x="2051948" y="3966199"/>
                    <a:pt x="2044898" y="3979188"/>
                    <a:pt x="2042160" y="3992880"/>
                  </a:cubicBezTo>
                  <a:cubicBezTo>
                    <a:pt x="2038120" y="4013080"/>
                    <a:pt x="2035685" y="4033572"/>
                    <a:pt x="2032000" y="4053840"/>
                  </a:cubicBezTo>
                  <a:cubicBezTo>
                    <a:pt x="2021176" y="4113373"/>
                    <a:pt x="2021840" y="4086310"/>
                    <a:pt x="2021840" y="411480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ysDash"/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rgbClr val="1D1D1A"/>
                </a:solidFill>
              </a:endParaRPr>
            </a:p>
          </p:txBody>
        </p:sp>
      </p:grpSp>
      <p:sp>
        <p:nvSpPr>
          <p:cNvPr id="27" name="Subtitle 1"/>
          <p:cNvSpPr txBox="1"/>
          <p:nvPr/>
        </p:nvSpPr>
        <p:spPr>
          <a:xfrm>
            <a:off x="2806934" y="1362884"/>
            <a:ext cx="1854058" cy="48388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450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90204" pitchFamily="34" charset="0"/>
              <a:buNone/>
              <a:defRPr sz="3200" kern="12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72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99" dirty="0">
                <a:solidFill>
                  <a:srgbClr val="1D1D1A"/>
                </a:solidFill>
                <a:latin typeface="+mn-lt"/>
                <a:ea typeface="+mn-ea"/>
              </a:rPr>
              <a:t>足够轻，足够快</a:t>
            </a:r>
            <a:endParaRPr lang="en-US" sz="1799" b="1" dirty="0">
              <a:latin typeface="+mn-lt"/>
              <a:ea typeface="+mn-ea"/>
            </a:endParaRPr>
          </a:p>
        </p:txBody>
      </p:sp>
      <p:sp>
        <p:nvSpPr>
          <p:cNvPr id="28" name="Subtitle 1"/>
          <p:cNvSpPr txBox="1"/>
          <p:nvPr/>
        </p:nvSpPr>
        <p:spPr>
          <a:xfrm>
            <a:off x="8419193" y="2566668"/>
            <a:ext cx="2913128" cy="22151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1187450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90204" pitchFamily="34" charset="0"/>
              <a:buNone/>
              <a:defRPr sz="3200" kern="12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72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74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9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399" dirty="0">
                <a:solidFill>
                  <a:srgbClr val="1D1D1A"/>
                </a:solidFill>
                <a:latin typeface="+mn-lt"/>
                <a:ea typeface="+mn-ea"/>
              </a:rPr>
              <a:t>基于</a:t>
            </a:r>
            <a:r>
              <a:rPr lang="en-US" altLang="zh-CN" sz="2399" dirty="0">
                <a:solidFill>
                  <a:srgbClr val="1D1D1A"/>
                </a:solidFill>
                <a:latin typeface="+mn-lt"/>
                <a:ea typeface="+mn-ea"/>
              </a:rPr>
              <a:t>StratoVirt</a:t>
            </a:r>
            <a:r>
              <a:rPr lang="zh-CN" altLang="en-US" sz="2399" dirty="0">
                <a:solidFill>
                  <a:srgbClr val="1D1D1A"/>
                </a:solidFill>
                <a:latin typeface="+mn-lt"/>
                <a:ea typeface="+mn-ea"/>
              </a:rPr>
              <a:t>和</a:t>
            </a:r>
            <a:r>
              <a:rPr lang="en-US" altLang="zh-CN" sz="2399" dirty="0">
                <a:solidFill>
                  <a:srgbClr val="1D1D1A"/>
                </a:solidFill>
                <a:latin typeface="+mn-lt"/>
                <a:ea typeface="+mn-ea"/>
              </a:rPr>
              <a:t>iSula</a:t>
            </a:r>
            <a:r>
              <a:rPr lang="zh-CN" altLang="en-US" sz="2399" dirty="0">
                <a:solidFill>
                  <a:srgbClr val="1D1D1A"/>
                </a:solidFill>
                <a:latin typeface="+mn-lt"/>
                <a:ea typeface="+mn-ea"/>
              </a:rPr>
              <a:t>的安全容器方案是</a:t>
            </a:r>
            <a:r>
              <a:rPr lang="en-US" altLang="zh-CN" sz="2399" dirty="0">
                <a:solidFill>
                  <a:srgbClr val="1D1D1A"/>
                </a:solidFill>
                <a:latin typeface="+mn-lt"/>
                <a:ea typeface="+mn-ea"/>
              </a:rPr>
              <a:t>Serverless</a:t>
            </a:r>
            <a:r>
              <a:rPr lang="zh-CN" altLang="en-US" sz="2399" dirty="0">
                <a:solidFill>
                  <a:srgbClr val="1D1D1A"/>
                </a:solidFill>
                <a:latin typeface="+mn-lt"/>
                <a:ea typeface="+mn-ea"/>
              </a:rPr>
              <a:t>计算平台完美的选择</a:t>
            </a:r>
            <a:endParaRPr lang="en-US" sz="2399" dirty="0">
              <a:solidFill>
                <a:srgbClr val="1D1D1A"/>
              </a:solidFill>
              <a:latin typeface="+mn-lt"/>
              <a:ea typeface="+mn-ea"/>
            </a:endParaRPr>
          </a:p>
        </p:txBody>
      </p:sp>
      <p:pic>
        <p:nvPicPr>
          <p:cNvPr id="45" name="Picture 19" descr="\\Bchief-sever180\共享\华为\2016\6月\D-201606417-金融营销材料设计-刘泉\文件\link\组 26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6200000">
            <a:off x="4926328" y="3160674"/>
            <a:ext cx="4286545" cy="1041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8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117639" y="1162531"/>
            <a:ext cx="5448591" cy="4101773"/>
            <a:chOff x="620364" y="1161645"/>
            <a:chExt cx="3613595" cy="3788953"/>
          </a:xfrm>
        </p:grpSpPr>
        <p:grpSp>
          <p:nvGrpSpPr>
            <p:cNvPr id="84" name="组合 83"/>
            <p:cNvGrpSpPr/>
            <p:nvPr/>
          </p:nvGrpSpPr>
          <p:grpSpPr>
            <a:xfrm>
              <a:off x="620364" y="1161645"/>
              <a:ext cx="3613595" cy="3788953"/>
              <a:chOff x="4292192" y="1888129"/>
              <a:chExt cx="3628525" cy="3788953"/>
            </a:xfrm>
          </p:grpSpPr>
          <p:sp>
            <p:nvSpPr>
              <p:cNvPr id="86" name="圆角矩形 11"/>
              <p:cNvSpPr/>
              <p:nvPr/>
            </p:nvSpPr>
            <p:spPr bwMode="auto">
              <a:xfrm>
                <a:off x="4292192" y="2270830"/>
                <a:ext cx="3628525" cy="3406252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913399" fontAlgn="ctr">
                  <a:buSzPct val="50000"/>
                </a:pPr>
                <a:endParaRPr lang="zh-CN" altLang="en-US" sz="900" b="1" kern="0" dirty="0">
                  <a:solidFill>
                    <a:srgbClr val="C7000B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4292192" y="1888129"/>
                <a:ext cx="3628525" cy="377159"/>
              </a:xfrm>
              <a:prstGeom prst="rect">
                <a:avLst/>
              </a:prstGeom>
              <a:gradFill flip="none" rotWithShape="1">
                <a:gsLst>
                  <a:gs pos="0">
                    <a:srgbClr val="666666">
                      <a:lumMod val="60000"/>
                      <a:lumOff val="40000"/>
                      <a:alpha val="5000"/>
                    </a:srgbClr>
                  </a:gs>
                  <a:gs pos="100000">
                    <a:srgbClr val="666666">
                      <a:lumMod val="60000"/>
                      <a:lumOff val="40000"/>
                      <a:alpha val="25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gradFill flip="none" rotWithShape="1">
                  <a:gsLst>
                    <a:gs pos="0">
                      <a:srgbClr val="666666">
                        <a:lumMod val="60000"/>
                        <a:lumOff val="40000"/>
                        <a:alpha val="80000"/>
                      </a:srgbClr>
                    </a:gs>
                    <a:gs pos="100000">
                      <a:srgbClr val="666666">
                        <a:lumMod val="60000"/>
                        <a:lumOff val="40000"/>
                        <a:alpha val="40000"/>
                      </a:srgbClr>
                    </a:gs>
                  </a:gsLst>
                  <a:lin ang="0" scaled="0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anchor="ctr" anchorCtr="1"/>
              <a:lstStyle/>
              <a:p>
                <a:pPr algn="ctr" defTabSz="913989"/>
                <a:endParaRPr lang="zh-CN" altLang="en-US" sz="1599" b="1" kern="0" spc="50" dirty="0">
                  <a:solidFill>
                    <a:srgbClr val="C7000B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85" name="TextBox 53"/>
            <p:cNvSpPr txBox="1"/>
            <p:nvPr/>
          </p:nvSpPr>
          <p:spPr>
            <a:xfrm>
              <a:off x="1139384" y="1178601"/>
              <a:ext cx="2575556" cy="340999"/>
            </a:xfrm>
            <a:prstGeom prst="rect">
              <a:avLst/>
            </a:prstGeom>
            <a:noFill/>
          </p:spPr>
          <p:txBody>
            <a:bodyPr wrap="square" lIns="91371" tIns="45684" rIns="91371" bIns="45684">
              <a:spAutoFit/>
            </a:bodyPr>
            <a:lstStyle/>
            <a:p>
              <a:pPr algn="ctr" defTabSz="684891">
                <a:defRPr/>
              </a:pPr>
              <a:r>
                <a:rPr lang="zh-CN" altLang="en-US" sz="1799" b="1" dirty="0">
                  <a:latin typeface="+mj-ea"/>
                  <a:ea typeface="+mj-ea"/>
                </a:rPr>
                <a:t>业界主流</a:t>
              </a:r>
              <a:r>
                <a:rPr lang="en-US" altLang="zh-CN" sz="1799" b="1" dirty="0">
                  <a:latin typeface="+mj-ea"/>
                  <a:ea typeface="+mj-ea"/>
                </a:rPr>
                <a:t>VMM</a:t>
              </a:r>
              <a:r>
                <a:rPr lang="zh-CN" altLang="en-US" sz="1799" b="1" dirty="0">
                  <a:latin typeface="+mj-ea"/>
                  <a:ea typeface="+mj-ea"/>
                </a:rPr>
                <a:t>对比分析</a:t>
              </a:r>
            </a:p>
          </p:txBody>
        </p:sp>
      </p:grpSp>
      <p:sp>
        <p:nvSpPr>
          <p:cNvPr id="88" name="矩形 87"/>
          <p:cNvSpPr/>
          <p:nvPr/>
        </p:nvSpPr>
        <p:spPr>
          <a:xfrm>
            <a:off x="622502" y="5300273"/>
            <a:ext cx="5448591" cy="889899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117639" y="5300273"/>
            <a:ext cx="5448591" cy="889899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22503" y="1162531"/>
            <a:ext cx="5448591" cy="4101773"/>
            <a:chOff x="620364" y="1161645"/>
            <a:chExt cx="3613595" cy="3788953"/>
          </a:xfrm>
        </p:grpSpPr>
        <p:grpSp>
          <p:nvGrpSpPr>
            <p:cNvPr id="79" name="组合 78"/>
            <p:cNvGrpSpPr/>
            <p:nvPr/>
          </p:nvGrpSpPr>
          <p:grpSpPr>
            <a:xfrm>
              <a:off x="620364" y="1161645"/>
              <a:ext cx="3613595" cy="3788953"/>
              <a:chOff x="4292192" y="1888129"/>
              <a:chExt cx="3628525" cy="3788953"/>
            </a:xfrm>
          </p:grpSpPr>
          <p:sp>
            <p:nvSpPr>
              <p:cNvPr id="81" name="圆角矩形 11"/>
              <p:cNvSpPr/>
              <p:nvPr/>
            </p:nvSpPr>
            <p:spPr bwMode="auto">
              <a:xfrm>
                <a:off x="4292192" y="2270830"/>
                <a:ext cx="3628525" cy="3406252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913399" fontAlgn="ctr">
                  <a:buSzPct val="50000"/>
                </a:pPr>
                <a:endParaRPr lang="zh-CN" altLang="en-US" sz="900" b="1" kern="0" dirty="0">
                  <a:solidFill>
                    <a:srgbClr val="C7000B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292192" y="1888129"/>
                <a:ext cx="3628525" cy="377159"/>
              </a:xfrm>
              <a:prstGeom prst="rect">
                <a:avLst/>
              </a:prstGeom>
              <a:gradFill flip="none" rotWithShape="1">
                <a:gsLst>
                  <a:gs pos="0">
                    <a:srgbClr val="666666">
                      <a:lumMod val="60000"/>
                      <a:lumOff val="40000"/>
                      <a:alpha val="5000"/>
                    </a:srgbClr>
                  </a:gs>
                  <a:gs pos="100000">
                    <a:srgbClr val="666666">
                      <a:lumMod val="60000"/>
                      <a:lumOff val="40000"/>
                      <a:alpha val="25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gradFill flip="none" rotWithShape="1">
                  <a:gsLst>
                    <a:gs pos="0">
                      <a:srgbClr val="666666">
                        <a:lumMod val="60000"/>
                        <a:lumOff val="40000"/>
                        <a:alpha val="80000"/>
                      </a:srgbClr>
                    </a:gs>
                    <a:gs pos="100000">
                      <a:srgbClr val="666666">
                        <a:lumMod val="60000"/>
                        <a:lumOff val="40000"/>
                        <a:alpha val="40000"/>
                      </a:srgbClr>
                    </a:gs>
                  </a:gsLst>
                  <a:lin ang="0" scaled="0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square" lIns="0" tIns="0" rIns="0" bIns="0" anchor="ctr" anchorCtr="1"/>
              <a:lstStyle/>
              <a:p>
                <a:pPr algn="ctr" defTabSz="913989"/>
                <a:endParaRPr lang="zh-CN" altLang="en-US" sz="1599" b="1" kern="0" spc="50" dirty="0">
                  <a:solidFill>
                    <a:srgbClr val="C7000B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80" name="TextBox 53"/>
            <p:cNvSpPr txBox="1"/>
            <p:nvPr/>
          </p:nvSpPr>
          <p:spPr>
            <a:xfrm>
              <a:off x="1139384" y="1178601"/>
              <a:ext cx="2575556" cy="340999"/>
            </a:xfrm>
            <a:prstGeom prst="rect">
              <a:avLst/>
            </a:prstGeom>
            <a:noFill/>
          </p:spPr>
          <p:txBody>
            <a:bodyPr wrap="square" lIns="91371" tIns="45684" rIns="91371" bIns="45684">
              <a:spAutoFit/>
            </a:bodyPr>
            <a:lstStyle/>
            <a:p>
              <a:pPr algn="ctr" defTabSz="684891">
                <a:defRPr/>
              </a:pPr>
              <a:r>
                <a:rPr lang="zh-CN" altLang="en-US" sz="1799" b="1" dirty="0">
                  <a:latin typeface="+mj-ea"/>
                  <a:ea typeface="+mj-ea"/>
                </a:rPr>
                <a:t>业界</a:t>
              </a:r>
              <a:r>
                <a:rPr lang="en-US" altLang="zh-CN" sz="1799" b="1" dirty="0">
                  <a:latin typeface="+mj-ea"/>
                  <a:ea typeface="+mj-ea"/>
                </a:rPr>
                <a:t>VMM</a:t>
              </a:r>
              <a:r>
                <a:rPr lang="zh-CN" altLang="en-US" sz="1799" b="1" dirty="0">
                  <a:latin typeface="+mj-ea"/>
                  <a:ea typeface="+mj-ea"/>
                </a:rPr>
                <a:t>演进方向</a:t>
              </a:r>
            </a:p>
          </p:txBody>
        </p:sp>
      </p:grpSp>
      <p:sp>
        <p:nvSpPr>
          <p:cNvPr id="7" name="标题 4"/>
          <p:cNvSpPr txBox="1">
            <a:spLocks/>
          </p:cNvSpPr>
          <p:nvPr/>
        </p:nvSpPr>
        <p:spPr>
          <a:xfrm>
            <a:off x="621266" y="464441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StratoVirt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背景意义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98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61" name="组合 10"/>
          <p:cNvGrpSpPr>
            <a:grpSpLocks/>
          </p:cNvGrpSpPr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870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/>
          </p:nvPr>
        </p:nvGraphicFramePr>
        <p:xfrm>
          <a:off x="6314586" y="1951571"/>
          <a:ext cx="5054697" cy="3002551"/>
        </p:xfrm>
        <a:graphic>
          <a:graphicData uri="http://schemas.openxmlformats.org/drawingml/2006/table">
            <a:tbl>
              <a:tblPr/>
              <a:tblGrid>
                <a:gridCol w="1021291"/>
                <a:gridCol w="942731"/>
                <a:gridCol w="977121"/>
                <a:gridCol w="704518"/>
                <a:gridCol w="704518"/>
                <a:gridCol w="704518"/>
              </a:tblGrid>
              <a:tr h="544975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VMM</a:t>
                      </a:r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主导厂商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虚拟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化形态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代码量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启动时长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内存消耗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640973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EMU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Redhat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VM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100w LOC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S+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600530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NEMU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Intel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VM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 LOC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S+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</a:tr>
              <a:tr h="637838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Gvisor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FaaS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3w 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578235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Firecracker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Amazon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FaaS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</a:t>
                      </a: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4w </a:t>
                      </a: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</a:t>
                      </a:r>
                      <a:endParaRPr lang="en-US" altLang="zh-CN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" marR="9519" marT="9519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8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4" name="文本框 66"/>
          <p:cNvSpPr txBox="1">
            <a:spLocks noChangeArrowheads="1"/>
          </p:cNvSpPr>
          <p:nvPr/>
        </p:nvSpPr>
        <p:spPr bwMode="auto">
          <a:xfrm>
            <a:off x="6547116" y="5468329"/>
            <a:ext cx="4718943" cy="553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252000" indent="-252000">
              <a:lnSpc>
                <a:spcPct val="150000"/>
              </a:lnSpc>
              <a:buClr>
                <a:srgbClr val="C7000B"/>
              </a:buClr>
              <a:buFont typeface="Arial" pitchFamily="34" charset="0"/>
              <a:buChar char="•"/>
              <a:defRPr sz="120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179928" indent="-179928"/>
            <a:r>
              <a:rPr lang="zh-CN" altLang="en-US" dirty="0"/>
              <a:t>安全、轻量、高性能、低损耗的，组件灵活拆分，全场景（数据中心、终端、边缘设备）通用的</a:t>
            </a:r>
            <a:r>
              <a:rPr lang="en-US" altLang="zh-CN" dirty="0"/>
              <a:t>VMM</a:t>
            </a:r>
            <a:r>
              <a:rPr lang="zh-CN" altLang="en-US" dirty="0"/>
              <a:t>是未来的趋势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42425" y="1878475"/>
            <a:ext cx="5182208" cy="2724606"/>
            <a:chOff x="740333" y="1923589"/>
            <a:chExt cx="5184232" cy="2725670"/>
          </a:xfrm>
        </p:grpSpPr>
        <p:sp>
          <p:nvSpPr>
            <p:cNvPr id="56" name="右箭头 55"/>
            <p:cNvSpPr/>
            <p:nvPr/>
          </p:nvSpPr>
          <p:spPr>
            <a:xfrm>
              <a:off x="740333" y="2162627"/>
              <a:ext cx="5184232" cy="224992"/>
            </a:xfrm>
            <a:prstGeom prst="rightArrow">
              <a:avLst/>
            </a:prstGeom>
            <a:gradFill>
              <a:gsLst>
                <a:gs pos="0">
                  <a:srgbClr val="C5C5C5">
                    <a:alpha val="14000"/>
                  </a:srgbClr>
                </a:gs>
                <a:gs pos="100000">
                  <a:srgbClr val="C5C5C5"/>
                </a:gs>
              </a:gsLst>
              <a:lin ang="0" scaled="0"/>
            </a:gradFill>
            <a:ln>
              <a:noFill/>
            </a:ln>
            <a:effectLst/>
          </p:spPr>
          <p:txBody>
            <a:bodyPr lIns="136509" tIns="68254" rIns="136509" bIns="68254"/>
            <a:lstStyle/>
            <a:p>
              <a:pPr defTabSz="913463"/>
              <a:endParaRPr lang="zh-CN" altLang="en-US" sz="1599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7" name="文本框 9"/>
            <p:cNvSpPr txBox="1"/>
            <p:nvPr/>
          </p:nvSpPr>
          <p:spPr>
            <a:xfrm>
              <a:off x="1187086" y="1923589"/>
              <a:ext cx="670376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4034"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2017.4</a:t>
              </a:r>
              <a:endParaRPr lang="zh-CN" altLang="en-US" sz="12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740333" y="2678389"/>
              <a:ext cx="1617445" cy="7740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870"/>
              <a:r>
                <a:rPr lang="en-US" altLang="zh-CN" sz="1100" kern="0" dirty="0" err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CrosVM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：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Google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用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Rust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编写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用于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Chromium OS</a:t>
              </a: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的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VMM</a:t>
              </a:r>
            </a:p>
          </p:txBody>
        </p:sp>
        <p:sp>
          <p:nvSpPr>
            <p:cNvPr id="69" name="文本框 11"/>
            <p:cNvSpPr txBox="1"/>
            <p:nvPr/>
          </p:nvSpPr>
          <p:spPr>
            <a:xfrm>
              <a:off x="2143321" y="1923589"/>
              <a:ext cx="760144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4034"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2017.10</a:t>
              </a:r>
              <a:endParaRPr lang="zh-CN" altLang="en-US" sz="12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32449" y="2678389"/>
              <a:ext cx="1617445" cy="7740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870"/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AWS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开源</a:t>
              </a:r>
              <a:r>
                <a:rPr lang="en-US" altLang="zh-CN" sz="1100" kern="0" dirty="0" err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FireCrac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en-US" altLang="zh-CN" sz="1100" kern="0" dirty="0" err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ker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作为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Serverless</a:t>
              </a: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计算的基础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1" name="文本框 13"/>
            <p:cNvSpPr txBox="1"/>
            <p:nvPr/>
          </p:nvSpPr>
          <p:spPr>
            <a:xfrm>
              <a:off x="3189324" y="1923589"/>
              <a:ext cx="760144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4034"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2018.12</a:t>
              </a:r>
              <a:endParaRPr lang="zh-CN" altLang="en-US" sz="12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文本框 15"/>
            <p:cNvSpPr txBox="1"/>
            <p:nvPr/>
          </p:nvSpPr>
          <p:spPr>
            <a:xfrm>
              <a:off x="4235326" y="1923589"/>
              <a:ext cx="670376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4034"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2019.3</a:t>
              </a:r>
              <a:endParaRPr lang="zh-CN" altLang="en-US" sz="12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116301" y="3875258"/>
              <a:ext cx="1808264" cy="77400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958870"/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Intel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以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rust-VMM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为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基础推动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cloud-hypervisor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，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支持标准虚拟机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4116301" y="2678389"/>
              <a:ext cx="1802877" cy="79598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>
              <a:noAutofit/>
            </a:bodyPr>
            <a:lstStyle/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以</a:t>
              </a:r>
              <a:r>
                <a:rPr lang="en-US" altLang="zh-CN" sz="1100" kern="0" dirty="0" err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FireCracker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为基础，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启动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Rust-VMM</a:t>
              </a:r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项目，</a:t>
              </a:r>
              <a:endParaRPr lang="en-US" altLang="zh-CN" sz="1100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defTabSz="958870"/>
              <a:r>
                <a:rPr lang="zh-CN" altLang="en-US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支持创建自定义</a:t>
              </a: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VMM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780972" y="5484642"/>
            <a:ext cx="5134140" cy="553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928" indent="-179928">
              <a:lnSpc>
                <a:spcPct val="150000"/>
              </a:lnSpc>
              <a:buClr>
                <a:srgbClr val="C7000B"/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lang="en-US" altLang="zh-CN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QEMU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近年来</a:t>
            </a:r>
            <a:r>
              <a:rPr lang="en-US" altLang="zh-CN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CVE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高发，安全性差、代码冗余、效率低的问题，业界逐步演进出以</a:t>
            </a:r>
            <a:r>
              <a:rPr lang="en-US" altLang="zh-CN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rust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语言实现的</a:t>
            </a:r>
            <a:r>
              <a:rPr lang="en-US" altLang="zh-CN" sz="1200" dirty="0" err="1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CrosVM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err="1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FireCracker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rust-VMM</a:t>
            </a:r>
            <a:r>
              <a:rPr lang="zh-CN" altLang="en-US" sz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架构</a:t>
            </a:r>
            <a:endParaRPr lang="en-US" altLang="zh-CN" sz="12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1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619678" y="1172457"/>
            <a:ext cx="5414198" cy="5017715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164474" y="1172457"/>
            <a:ext cx="5597966" cy="5017715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spcAft>
                <a:spcPts val="1200"/>
              </a:spcAft>
              <a:buSzPct val="50000"/>
            </a:pPr>
            <a:endParaRPr lang="zh-CN" altLang="en-US" sz="900" b="1" kern="0" dirty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621266" y="464441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StratoVirt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架构</a:t>
            </a: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组件化、灵活配置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98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61" name="组合 10"/>
          <p:cNvGrpSpPr>
            <a:grpSpLocks/>
          </p:cNvGrpSpPr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870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9432" y="5532617"/>
            <a:ext cx="4834690" cy="454616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870"/>
            <a:r>
              <a:rPr lang="zh-CN" altLang="en-US" sz="1399" b="1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硬件平台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9432" y="2305416"/>
            <a:ext cx="4834690" cy="845670"/>
            <a:chOff x="907404" y="2272831"/>
            <a:chExt cx="4836579" cy="846000"/>
          </a:xfrm>
        </p:grpSpPr>
        <p:sp>
          <p:nvSpPr>
            <p:cNvPr id="41" name="矩形 40"/>
            <p:cNvSpPr/>
            <p:nvPr/>
          </p:nvSpPr>
          <p:spPr>
            <a:xfrm>
              <a:off x="907404" y="2272831"/>
              <a:ext cx="4836579" cy="846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tIns="0" bIns="431831" anchor="ctr" anchorCtr="1"/>
            <a:lstStyle/>
            <a:p>
              <a:pPr defTabSz="958870"/>
              <a:r>
                <a:rPr lang="zh-CN" altLang="en-US" sz="1399" b="1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管理引擎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056824" y="2666115"/>
              <a:ext cx="2223179" cy="336859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iSula/Docker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391986" y="2666115"/>
              <a:ext cx="2223179" cy="336859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Libvirt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9432" y="4592296"/>
            <a:ext cx="4834690" cy="845670"/>
            <a:chOff x="907404" y="4475290"/>
            <a:chExt cx="4836579" cy="846000"/>
          </a:xfrm>
        </p:grpSpPr>
        <p:sp>
          <p:nvSpPr>
            <p:cNvPr id="44" name="矩形 43"/>
            <p:cNvSpPr/>
            <p:nvPr/>
          </p:nvSpPr>
          <p:spPr>
            <a:xfrm>
              <a:off x="907404" y="4475290"/>
              <a:ext cx="4836579" cy="846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tIns="0" bIns="431831" anchor="ctr" anchorCtr="1"/>
            <a:lstStyle/>
            <a:p>
              <a:pPr defTabSz="958870"/>
              <a:r>
                <a:rPr lang="en-US" altLang="zh-CN" sz="1399" b="1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KVM</a:t>
              </a:r>
              <a:endParaRPr lang="zh-CN" altLang="en-US" sz="1399" b="1" kern="0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56824" y="4865535"/>
              <a:ext cx="2223179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X86: VT-X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391986" y="4865535"/>
              <a:ext cx="2223179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zh-CN" altLang="en-US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鲲鹏</a:t>
              </a: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: Kunpeng-V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9432" y="1365696"/>
            <a:ext cx="4834690" cy="845070"/>
            <a:chOff x="907404" y="1349650"/>
            <a:chExt cx="4836579" cy="845400"/>
          </a:xfrm>
        </p:grpSpPr>
        <p:sp>
          <p:nvSpPr>
            <p:cNvPr id="48" name="矩形 47"/>
            <p:cNvSpPr/>
            <p:nvPr/>
          </p:nvSpPr>
          <p:spPr>
            <a:xfrm>
              <a:off x="907404" y="1349650"/>
              <a:ext cx="4836579" cy="8454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gradFill flip="none" rotWithShape="1">
                <a:gsLst>
                  <a:gs pos="0">
                    <a:srgbClr val="666666"/>
                  </a:gs>
                  <a:gs pos="100000">
                    <a:srgbClr val="666666">
                      <a:alpha val="54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tIns="0" bIns="431831" anchor="ctr" anchorCtr="1"/>
            <a:lstStyle/>
            <a:p>
              <a:pPr defTabSz="958870"/>
              <a:r>
                <a:rPr lang="zh-CN" altLang="en-US" sz="1399" b="1" kern="0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应用场景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56824" y="1745131"/>
              <a:ext cx="1440000" cy="336859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zh-CN" altLang="en-US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数据中心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615994" y="1745131"/>
              <a:ext cx="1440000" cy="336859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zh-CN" altLang="en-US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边缘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4175165" y="1745131"/>
              <a:ext cx="1440000" cy="336859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zh-CN" altLang="en-US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终端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09432" y="3245737"/>
            <a:ext cx="4834690" cy="1251911"/>
            <a:chOff x="907404" y="3172195"/>
            <a:chExt cx="4836579" cy="1252400"/>
          </a:xfrm>
        </p:grpSpPr>
        <p:sp>
          <p:nvSpPr>
            <p:cNvPr id="45" name="矩形 44"/>
            <p:cNvSpPr/>
            <p:nvPr/>
          </p:nvSpPr>
          <p:spPr>
            <a:xfrm>
              <a:off x="907404" y="3172195"/>
              <a:ext cx="4836579" cy="12524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C7000B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tIns="0" bIns="863663" anchor="ctr" anchorCtr="1"/>
            <a:lstStyle/>
            <a:p>
              <a:pPr algn="ctr" defTabSz="914034"/>
              <a:r>
                <a:rPr lang="en-US" altLang="zh-CN" sz="1399" b="1" kern="0" dirty="0">
                  <a:solidFill>
                    <a:srgbClr val="C7000B"/>
                  </a:solidFill>
                  <a:latin typeface="Arial"/>
                  <a:ea typeface="Microsoft YaHei"/>
                </a:rPr>
                <a:t>StratoVirt</a:t>
              </a:r>
              <a:endParaRPr lang="zh-CN" altLang="en-US" sz="1399" b="1" kern="0" dirty="0">
                <a:solidFill>
                  <a:srgbClr val="C7000B"/>
                </a:solidFill>
                <a:latin typeface="Arial"/>
                <a:ea typeface="Microsoft YaHei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056824" y="3565999"/>
              <a:ext cx="4558341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Machine Manager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056824" y="3980491"/>
              <a:ext cx="1440000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Device Model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615994" y="3980491"/>
              <a:ext cx="1440000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Address Space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75165" y="3980491"/>
              <a:ext cx="1440000" cy="338400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defTabSz="913399" fontAlgn="ctr">
                <a:buSzPct val="50000"/>
              </a:pPr>
              <a:r>
                <a:rPr lang="en-US" altLang="zh-CN" sz="1200" kern="0" dirty="0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Boot Loader</a:t>
              </a:r>
              <a:endParaRPr lang="zh-CN" altLang="en-US" sz="1200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6418019" y="2710269"/>
            <a:ext cx="1853011" cy="5428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Micro-VM</a:t>
            </a:r>
            <a:endParaRPr lang="zh-CN" altLang="en-US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70827" y="5453143"/>
            <a:ext cx="646946" cy="434334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8835" y="5453143"/>
            <a:ext cx="910085" cy="434334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Virtio Device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411737" y="5453143"/>
            <a:ext cx="910085" cy="434334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 System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48218" y="5453143"/>
            <a:ext cx="910085" cy="434334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Flat Memory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23526" y="5453143"/>
            <a:ext cx="910085" cy="434334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Overlay Memory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455289" y="2715418"/>
            <a:ext cx="1985299" cy="542814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Normal-VM</a:t>
            </a:r>
            <a:endParaRPr lang="zh-CN" altLang="en-US" sz="1399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箭头连接符 68"/>
          <p:cNvCxnSpPr>
            <a:stCxn id="78" idx="0"/>
            <a:endCxn id="38" idx="2"/>
          </p:cNvCxnSpPr>
          <p:nvPr/>
        </p:nvCxnSpPr>
        <p:spPr>
          <a:xfrm flipV="1">
            <a:off x="7301778" y="3253083"/>
            <a:ext cx="42746" cy="904146"/>
          </a:xfrm>
          <a:prstGeom prst="straightConnector1">
            <a:avLst/>
          </a:prstGeom>
          <a:ln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42" idx="0"/>
            <a:endCxn id="38" idx="2"/>
          </p:cNvCxnSpPr>
          <p:nvPr/>
        </p:nvCxnSpPr>
        <p:spPr>
          <a:xfrm flipV="1">
            <a:off x="6994301" y="3253084"/>
            <a:ext cx="350223" cy="2200061"/>
          </a:xfrm>
          <a:prstGeom prst="straightConnector1">
            <a:avLst/>
          </a:prstGeom>
          <a:ln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6" idx="0"/>
            <a:endCxn id="38" idx="2"/>
          </p:cNvCxnSpPr>
          <p:nvPr/>
        </p:nvCxnSpPr>
        <p:spPr>
          <a:xfrm flipH="1" flipV="1">
            <a:off x="7344525" y="3253084"/>
            <a:ext cx="558737" cy="2200061"/>
          </a:xfrm>
          <a:prstGeom prst="straightConnector1">
            <a:avLst/>
          </a:prstGeom>
          <a:ln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52" idx="0"/>
            <a:endCxn id="38" idx="2"/>
          </p:cNvCxnSpPr>
          <p:nvPr/>
        </p:nvCxnSpPr>
        <p:spPr>
          <a:xfrm flipH="1" flipV="1">
            <a:off x="7344525" y="3253084"/>
            <a:ext cx="2509353" cy="2200061"/>
          </a:xfrm>
          <a:prstGeom prst="straightConnector1">
            <a:avLst/>
          </a:prstGeom>
          <a:ln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80" idx="0"/>
            <a:endCxn id="68" idx="2"/>
          </p:cNvCxnSpPr>
          <p:nvPr/>
        </p:nvCxnSpPr>
        <p:spPr>
          <a:xfrm flipH="1" flipV="1">
            <a:off x="10447939" y="3258233"/>
            <a:ext cx="25511" cy="867585"/>
          </a:xfrm>
          <a:prstGeom prst="straightConnector1">
            <a:avLst/>
          </a:prstGeom>
          <a:ln>
            <a:solidFill>
              <a:srgbClr val="FFC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7" idx="0"/>
            <a:endCxn id="68" idx="2"/>
          </p:cNvCxnSpPr>
          <p:nvPr/>
        </p:nvCxnSpPr>
        <p:spPr>
          <a:xfrm flipV="1">
            <a:off x="8878568" y="3258232"/>
            <a:ext cx="1569370" cy="2194912"/>
          </a:xfrm>
          <a:prstGeom prst="straightConnector1">
            <a:avLst/>
          </a:prstGeom>
          <a:ln>
            <a:solidFill>
              <a:srgbClr val="FFC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2" idx="0"/>
            <a:endCxn id="68" idx="2"/>
          </p:cNvCxnSpPr>
          <p:nvPr/>
        </p:nvCxnSpPr>
        <p:spPr>
          <a:xfrm flipV="1">
            <a:off x="6994300" y="3258232"/>
            <a:ext cx="3453638" cy="2194912"/>
          </a:xfrm>
          <a:prstGeom prst="straightConnector1">
            <a:avLst/>
          </a:prstGeom>
          <a:ln>
            <a:solidFill>
              <a:srgbClr val="FFC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0"/>
            <a:endCxn id="68" idx="2"/>
          </p:cNvCxnSpPr>
          <p:nvPr/>
        </p:nvCxnSpPr>
        <p:spPr>
          <a:xfrm flipH="1" flipV="1">
            <a:off x="10447938" y="3258232"/>
            <a:ext cx="418840" cy="2194912"/>
          </a:xfrm>
          <a:prstGeom prst="straightConnector1">
            <a:avLst/>
          </a:prstGeom>
          <a:ln>
            <a:solidFill>
              <a:srgbClr val="FFC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246734" y="4157229"/>
            <a:ext cx="2110086" cy="434590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 Machine Board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/>
          <p:cNvCxnSpPr>
            <a:stCxn id="52" idx="0"/>
            <a:endCxn id="68" idx="2"/>
          </p:cNvCxnSpPr>
          <p:nvPr/>
        </p:nvCxnSpPr>
        <p:spPr>
          <a:xfrm flipV="1">
            <a:off x="9853876" y="3258232"/>
            <a:ext cx="594062" cy="2194912"/>
          </a:xfrm>
          <a:prstGeom prst="straightConnector1">
            <a:avLst/>
          </a:prstGeom>
          <a:ln>
            <a:solidFill>
              <a:srgbClr val="FFC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9356791" y="4125817"/>
            <a:ext cx="2233317" cy="434590"/>
          </a:xfrm>
          <a:prstGeom prst="rect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 Machine Board</a:t>
            </a:r>
            <a:endParaRPr lang="zh-CN" altLang="en-US" sz="1399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670828" y="1792337"/>
            <a:ext cx="1354375" cy="3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轻量化应用</a:t>
            </a:r>
          </a:p>
        </p:txBody>
      </p:sp>
      <p:sp>
        <p:nvSpPr>
          <p:cNvPr id="82" name="矩形 81"/>
          <p:cNvSpPr/>
          <p:nvPr/>
        </p:nvSpPr>
        <p:spPr>
          <a:xfrm>
            <a:off x="9743674" y="1806059"/>
            <a:ext cx="1354375" cy="3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799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标准化应用</a:t>
            </a:r>
          </a:p>
        </p:txBody>
      </p:sp>
      <p:sp>
        <p:nvSpPr>
          <p:cNvPr id="83" name="上箭头 82"/>
          <p:cNvSpPr/>
          <p:nvPr/>
        </p:nvSpPr>
        <p:spPr>
          <a:xfrm>
            <a:off x="7085068" y="2169450"/>
            <a:ext cx="498596" cy="496506"/>
          </a:xfrm>
          <a:prstGeom prst="up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sp>
        <p:nvSpPr>
          <p:cNvPr id="84" name="上箭头 83"/>
          <p:cNvSpPr/>
          <p:nvPr/>
        </p:nvSpPr>
        <p:spPr>
          <a:xfrm>
            <a:off x="10189795" y="2196253"/>
            <a:ext cx="498596" cy="496506"/>
          </a:xfrm>
          <a:prstGeom prst="up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42609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21265" y="1172456"/>
            <a:ext cx="5414198" cy="5017715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4474" y="1172457"/>
            <a:ext cx="5414198" cy="5017715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spcAft>
                <a:spcPts val="1200"/>
              </a:spcAft>
              <a:buSzPct val="50000"/>
            </a:pPr>
            <a:endParaRPr lang="zh-CN" altLang="en-US" sz="900" b="1" kern="0" dirty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621266" y="464441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StratoVirt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实现剖析</a:t>
            </a: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轻量化虚拟机模型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98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61" name="组合 10"/>
          <p:cNvGrpSpPr>
            <a:grpSpLocks/>
          </p:cNvGrpSpPr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954768" y="2927840"/>
            <a:ext cx="407247" cy="407247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870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2"/>
          </p:nvPr>
        </p:nvSpPr>
        <p:spPr>
          <a:xfrm>
            <a:off x="1100696" y="5470111"/>
            <a:ext cx="4455934" cy="32297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51899" indent="-251899" defTabSz="914112">
              <a:lnSpc>
                <a:spcPct val="150000"/>
              </a:lnSpc>
              <a:buClr>
                <a:srgbClr val="C7000B"/>
              </a:buClr>
            </a:pPr>
            <a:r>
              <a:rPr lang="zh-CN" altLang="en-US" sz="1399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轻量化虚拟机仅实现运行业务负载的最小设备集合</a:t>
            </a:r>
            <a:endParaRPr lang="en-US" altLang="zh-CN" sz="1399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20" y="1917990"/>
            <a:ext cx="5086506" cy="3526644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851099" y="1780321"/>
            <a:ext cx="5055911" cy="2964351"/>
            <a:chOff x="849048" y="1779675"/>
            <a:chExt cx="5057886" cy="2965509"/>
          </a:xfrm>
        </p:grpSpPr>
        <p:grpSp>
          <p:nvGrpSpPr>
            <p:cNvPr id="2079" name="组合 2078"/>
            <p:cNvGrpSpPr/>
            <p:nvPr/>
          </p:nvGrpSpPr>
          <p:grpSpPr>
            <a:xfrm>
              <a:off x="849048" y="1779675"/>
              <a:ext cx="878681" cy="691657"/>
              <a:chOff x="849048" y="1779675"/>
              <a:chExt cx="878681" cy="69165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49048" y="1779675"/>
                <a:ext cx="878681" cy="69165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58814" y="1909454"/>
                <a:ext cx="459148" cy="33685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CPU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68210" y="2310156"/>
                <a:ext cx="840356" cy="142125"/>
                <a:chOff x="867000" y="1829347"/>
                <a:chExt cx="782622" cy="1421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867000" y="1829347"/>
                  <a:ext cx="378467" cy="142125"/>
                  <a:chOff x="943001" y="1831728"/>
                  <a:chExt cx="345828" cy="142125"/>
                </a:xfrm>
              </p:grpSpPr>
              <p:sp>
                <p:nvSpPr>
                  <p:cNvPr id="24" name="矩形 23"/>
                  <p:cNvSpPr/>
                  <p:nvPr/>
                </p:nvSpPr>
                <p:spPr>
                  <a:xfrm>
                    <a:off x="943001" y="1831728"/>
                    <a:ext cx="345828" cy="142125"/>
                  </a:xfrm>
                  <a:prstGeom prst="rect">
                    <a:avLst/>
                  </a:prstGeom>
                  <a:solidFill>
                    <a:schemeClr val="tx2">
                      <a:lumMod val="9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defTabSz="913399" fontAlgn="ctr">
                      <a:buSzPct val="50000"/>
                    </a:pPr>
                    <a:endParaRPr lang="zh-CN" altLang="en-US" sz="900" b="1" kern="0">
                      <a:solidFill>
                        <a:srgbClr val="EA0028"/>
                      </a:solidFill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967719" y="1838871"/>
                    <a:ext cx="296392" cy="133155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algn="ctr" defTabSz="913399" fontAlgn="ctr">
                      <a:buSzPct val="50000"/>
                    </a:pPr>
                    <a:r>
                      <a:rPr lang="en-US" altLang="zh-CN" sz="800" b="1" kern="0" dirty="0">
                        <a:latin typeface="Arial" pitchFamily="34" charset="0"/>
                        <a:ea typeface="微软雅黑" pitchFamily="34" charset="-122"/>
                        <a:cs typeface="Arial" pitchFamily="34" charset="0"/>
                      </a:rPr>
                      <a:t>MMU</a:t>
                    </a:r>
                    <a:endParaRPr lang="zh-CN" altLang="en-US" sz="800" b="1" kern="0" dirty="0"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1271155" y="1829347"/>
                  <a:ext cx="378467" cy="142125"/>
                  <a:chOff x="943001" y="1831728"/>
                  <a:chExt cx="345828" cy="142125"/>
                </a:xfrm>
              </p:grpSpPr>
              <p:sp>
                <p:nvSpPr>
                  <p:cNvPr id="28" name="矩形 27"/>
                  <p:cNvSpPr/>
                  <p:nvPr/>
                </p:nvSpPr>
                <p:spPr>
                  <a:xfrm>
                    <a:off x="943001" y="1831728"/>
                    <a:ext cx="345828" cy="142125"/>
                  </a:xfrm>
                  <a:prstGeom prst="rect">
                    <a:avLst/>
                  </a:prstGeom>
                  <a:solidFill>
                    <a:schemeClr val="tx2">
                      <a:lumMod val="9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defTabSz="913399" fontAlgn="ctr">
                      <a:buSzPct val="50000"/>
                    </a:pPr>
                    <a:endParaRPr lang="zh-CN" altLang="en-US" sz="900" b="1" kern="0">
                      <a:solidFill>
                        <a:srgbClr val="EA0028"/>
                      </a:solidFill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967719" y="1838871"/>
                    <a:ext cx="296392" cy="133155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algn="ctr" defTabSz="913399" fontAlgn="ctr">
                      <a:buSzPct val="50000"/>
                    </a:pPr>
                    <a:r>
                      <a:rPr lang="en-US" altLang="zh-CN" sz="800" b="1" kern="0" dirty="0">
                        <a:latin typeface="Arial" pitchFamily="34" charset="0"/>
                        <a:ea typeface="微软雅黑" pitchFamily="34" charset="-122"/>
                        <a:cs typeface="Arial" pitchFamily="34" charset="0"/>
                      </a:rPr>
                      <a:t>LAPIC</a:t>
                    </a:r>
                    <a:endParaRPr lang="zh-CN" altLang="en-US" sz="800" b="1" kern="0" dirty="0"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81" name="组合 80"/>
            <p:cNvGrpSpPr/>
            <p:nvPr/>
          </p:nvGrpSpPr>
          <p:grpSpPr>
            <a:xfrm>
              <a:off x="1914525" y="1779675"/>
              <a:ext cx="878681" cy="691657"/>
              <a:chOff x="1914525" y="1779675"/>
              <a:chExt cx="878681" cy="69165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914525" y="1779675"/>
                <a:ext cx="878681" cy="69165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124291" y="1909454"/>
                <a:ext cx="459148" cy="33685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CPU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933687" y="2310156"/>
                <a:ext cx="840356" cy="142125"/>
                <a:chOff x="867000" y="1829347"/>
                <a:chExt cx="782622" cy="142125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867000" y="1829347"/>
                  <a:ext cx="378467" cy="142125"/>
                  <a:chOff x="943001" y="1831728"/>
                  <a:chExt cx="345828" cy="142125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943001" y="1831728"/>
                    <a:ext cx="345828" cy="142125"/>
                  </a:xfrm>
                  <a:prstGeom prst="rect">
                    <a:avLst/>
                  </a:prstGeom>
                  <a:solidFill>
                    <a:schemeClr val="tx2">
                      <a:lumMod val="9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defTabSz="913399" fontAlgn="ctr">
                      <a:buSzPct val="50000"/>
                    </a:pPr>
                    <a:endParaRPr lang="zh-CN" altLang="en-US" sz="900" b="1" kern="0">
                      <a:solidFill>
                        <a:srgbClr val="EA0028"/>
                      </a:solidFill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967719" y="1838871"/>
                    <a:ext cx="296392" cy="133155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algn="ctr" defTabSz="913399" fontAlgn="ctr">
                      <a:buSzPct val="50000"/>
                    </a:pPr>
                    <a:r>
                      <a:rPr lang="en-US" altLang="zh-CN" sz="800" b="1" kern="0" dirty="0">
                        <a:latin typeface="Arial" pitchFamily="34" charset="0"/>
                        <a:ea typeface="微软雅黑" pitchFamily="34" charset="-122"/>
                        <a:cs typeface="Arial" pitchFamily="34" charset="0"/>
                      </a:rPr>
                      <a:t>MMU</a:t>
                    </a:r>
                    <a:endParaRPr lang="zh-CN" altLang="en-US" sz="800" b="1" kern="0" dirty="0"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1271155" y="1829347"/>
                  <a:ext cx="378467" cy="142125"/>
                  <a:chOff x="943001" y="1831728"/>
                  <a:chExt cx="345828" cy="142125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943001" y="1831728"/>
                    <a:ext cx="345828" cy="142125"/>
                  </a:xfrm>
                  <a:prstGeom prst="rect">
                    <a:avLst/>
                  </a:prstGeom>
                  <a:solidFill>
                    <a:schemeClr val="tx2">
                      <a:lumMod val="9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defTabSz="913399" fontAlgn="ctr">
                      <a:buSzPct val="50000"/>
                    </a:pPr>
                    <a:endParaRPr lang="zh-CN" altLang="en-US" sz="900" b="1" kern="0">
                      <a:solidFill>
                        <a:srgbClr val="EA0028"/>
                      </a:solidFill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>
                    <a:off x="967719" y="1838871"/>
                    <a:ext cx="296392" cy="133155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rIns="0" rtlCol="0" anchor="ctr">
                    <a:noAutofit/>
                  </a:bodyPr>
                  <a:lstStyle/>
                  <a:p>
                    <a:pPr algn="ctr" defTabSz="913399" fontAlgn="ctr">
                      <a:buSzPct val="50000"/>
                    </a:pPr>
                    <a:r>
                      <a:rPr lang="en-US" altLang="zh-CN" sz="800" b="1" kern="0" dirty="0">
                        <a:latin typeface="Arial" pitchFamily="34" charset="0"/>
                        <a:ea typeface="微软雅黑" pitchFamily="34" charset="-122"/>
                        <a:cs typeface="Arial" pitchFamily="34" charset="0"/>
                      </a:rPr>
                      <a:t>LAPIC</a:t>
                    </a:r>
                    <a:endParaRPr lang="zh-CN" altLang="en-US" sz="800" b="1" kern="0" dirty="0">
                      <a:latin typeface="Arial" pitchFamily="34" charset="0"/>
                      <a:ea typeface="微软雅黑" pitchFamily="34" charset="-122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75" name="组合 74"/>
            <p:cNvGrpSpPr/>
            <p:nvPr/>
          </p:nvGrpSpPr>
          <p:grpSpPr>
            <a:xfrm>
              <a:off x="849048" y="4194472"/>
              <a:ext cx="1474967" cy="340123"/>
              <a:chOff x="864394" y="1282197"/>
              <a:chExt cx="842962" cy="40155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Legacy BUS</a:t>
                </a:r>
                <a:endParaRPr lang="zh-CN" altLang="en-US" sz="1399" b="1" kern="0" dirty="0">
                  <a:solidFill>
                    <a:schemeClr val="tx2">
                      <a:lumMod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103925" y="2480247"/>
              <a:ext cx="1004498" cy="397582"/>
            </a:xfrm>
            <a:custGeom>
              <a:avLst/>
              <a:gdLst>
                <a:gd name="T0" fmla="*/ 1877 w 1877"/>
                <a:gd name="T1" fmla="*/ 743 h 743"/>
                <a:gd name="T2" fmla="*/ 438 w 1877"/>
                <a:gd name="T3" fmla="*/ 743 h 743"/>
                <a:gd name="T4" fmla="*/ 436 w 1877"/>
                <a:gd name="T5" fmla="*/ 735 h 743"/>
                <a:gd name="T6" fmla="*/ 368 w 1877"/>
                <a:gd name="T7" fmla="*/ 667 h 743"/>
                <a:gd name="T8" fmla="*/ 294 w 1877"/>
                <a:gd name="T9" fmla="*/ 732 h 743"/>
                <a:gd name="T10" fmla="*/ 294 w 1877"/>
                <a:gd name="T11" fmla="*/ 743 h 743"/>
                <a:gd name="T12" fmla="*/ 283 w 1877"/>
                <a:gd name="T13" fmla="*/ 743 h 743"/>
                <a:gd name="T14" fmla="*/ 0 w 1877"/>
                <a:gd name="T15" fmla="*/ 743 h 743"/>
                <a:gd name="T16" fmla="*/ 0 w 1877"/>
                <a:gd name="T17" fmla="*/ 0 h 743"/>
                <a:gd name="T18" fmla="*/ 22 w 1877"/>
                <a:gd name="T19" fmla="*/ 0 h 743"/>
                <a:gd name="T20" fmla="*/ 22 w 1877"/>
                <a:gd name="T21" fmla="*/ 721 h 743"/>
                <a:gd name="T22" fmla="*/ 273 w 1877"/>
                <a:gd name="T23" fmla="*/ 721 h 743"/>
                <a:gd name="T24" fmla="*/ 368 w 1877"/>
                <a:gd name="T25" fmla="*/ 645 h 743"/>
                <a:gd name="T26" fmla="*/ 456 w 1877"/>
                <a:gd name="T27" fmla="*/ 721 h 743"/>
                <a:gd name="T28" fmla="*/ 1854 w 1877"/>
                <a:gd name="T29" fmla="*/ 721 h 743"/>
                <a:gd name="T30" fmla="*/ 1854 w 1877"/>
                <a:gd name="T31" fmla="*/ 0 h 743"/>
                <a:gd name="T32" fmla="*/ 1877 w 1877"/>
                <a:gd name="T33" fmla="*/ 0 h 743"/>
                <a:gd name="T34" fmla="*/ 1877 w 1877"/>
                <a:gd name="T3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743">
                  <a:moveTo>
                    <a:pt x="1877" y="743"/>
                  </a:moveTo>
                  <a:cubicBezTo>
                    <a:pt x="438" y="743"/>
                    <a:pt x="438" y="743"/>
                    <a:pt x="438" y="743"/>
                  </a:cubicBezTo>
                  <a:cubicBezTo>
                    <a:pt x="436" y="735"/>
                    <a:pt x="436" y="735"/>
                    <a:pt x="436" y="735"/>
                  </a:cubicBezTo>
                  <a:cubicBezTo>
                    <a:pt x="422" y="669"/>
                    <a:pt x="368" y="667"/>
                    <a:pt x="368" y="667"/>
                  </a:cubicBezTo>
                  <a:cubicBezTo>
                    <a:pt x="297" y="668"/>
                    <a:pt x="294" y="730"/>
                    <a:pt x="294" y="732"/>
                  </a:cubicBezTo>
                  <a:cubicBezTo>
                    <a:pt x="294" y="743"/>
                    <a:pt x="294" y="743"/>
                    <a:pt x="294" y="743"/>
                  </a:cubicBezTo>
                  <a:cubicBezTo>
                    <a:pt x="283" y="743"/>
                    <a:pt x="283" y="743"/>
                    <a:pt x="283" y="743"/>
                  </a:cubicBezTo>
                  <a:cubicBezTo>
                    <a:pt x="0" y="743"/>
                    <a:pt x="0" y="743"/>
                    <a:pt x="0" y="7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721"/>
                    <a:pt x="22" y="721"/>
                    <a:pt x="22" y="721"/>
                  </a:cubicBezTo>
                  <a:cubicBezTo>
                    <a:pt x="273" y="721"/>
                    <a:pt x="273" y="721"/>
                    <a:pt x="273" y="721"/>
                  </a:cubicBezTo>
                  <a:cubicBezTo>
                    <a:pt x="278" y="698"/>
                    <a:pt x="295" y="646"/>
                    <a:pt x="368" y="645"/>
                  </a:cubicBezTo>
                  <a:cubicBezTo>
                    <a:pt x="369" y="645"/>
                    <a:pt x="435" y="647"/>
                    <a:pt x="456" y="721"/>
                  </a:cubicBezTo>
                  <a:cubicBezTo>
                    <a:pt x="1854" y="721"/>
                    <a:pt x="1854" y="721"/>
                    <a:pt x="1854" y="721"/>
                  </a:cubicBezTo>
                  <a:cubicBezTo>
                    <a:pt x="1854" y="0"/>
                    <a:pt x="1854" y="0"/>
                    <a:pt x="1854" y="0"/>
                  </a:cubicBezTo>
                  <a:cubicBezTo>
                    <a:pt x="1877" y="0"/>
                    <a:pt x="1877" y="0"/>
                    <a:pt x="1877" y="0"/>
                  </a:cubicBezTo>
                  <a:lnTo>
                    <a:pt x="1877" y="7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484379" y="2480246"/>
              <a:ext cx="1649063" cy="239453"/>
            </a:xfrm>
            <a:custGeom>
              <a:avLst/>
              <a:gdLst>
                <a:gd name="T0" fmla="*/ 1951 w 3079"/>
                <a:gd name="T1" fmla="*/ 425 h 447"/>
                <a:gd name="T2" fmla="*/ 1951 w 3079"/>
                <a:gd name="T3" fmla="*/ 135 h 447"/>
                <a:gd name="T4" fmla="*/ 2018 w 3079"/>
                <a:gd name="T5" fmla="*/ 135 h 447"/>
                <a:gd name="T6" fmla="*/ 1951 w 3079"/>
                <a:gd name="T7" fmla="*/ 20 h 447"/>
                <a:gd name="T8" fmla="*/ 1951 w 3079"/>
                <a:gd name="T9" fmla="*/ 10 h 447"/>
                <a:gd name="T10" fmla="*/ 1946 w 3079"/>
                <a:gd name="T11" fmla="*/ 10 h 447"/>
                <a:gd name="T12" fmla="*/ 1940 w 3079"/>
                <a:gd name="T13" fmla="*/ 0 h 447"/>
                <a:gd name="T14" fmla="*/ 1934 w 3079"/>
                <a:gd name="T15" fmla="*/ 10 h 447"/>
                <a:gd name="T16" fmla="*/ 1929 w 3079"/>
                <a:gd name="T17" fmla="*/ 10 h 447"/>
                <a:gd name="T18" fmla="*/ 1929 w 3079"/>
                <a:gd name="T19" fmla="*/ 20 h 447"/>
                <a:gd name="T20" fmla="*/ 1862 w 3079"/>
                <a:gd name="T21" fmla="*/ 135 h 447"/>
                <a:gd name="T22" fmla="*/ 1929 w 3079"/>
                <a:gd name="T23" fmla="*/ 135 h 447"/>
                <a:gd name="T24" fmla="*/ 1929 w 3079"/>
                <a:gd name="T25" fmla="*/ 425 h 447"/>
                <a:gd name="T26" fmla="*/ 1672 w 3079"/>
                <a:gd name="T27" fmla="*/ 425 h 447"/>
                <a:gd name="T28" fmla="*/ 1583 w 3079"/>
                <a:gd name="T29" fmla="*/ 346 h 447"/>
                <a:gd name="T30" fmla="*/ 1582 w 3079"/>
                <a:gd name="T31" fmla="*/ 346 h 447"/>
                <a:gd name="T32" fmla="*/ 1492 w 3079"/>
                <a:gd name="T33" fmla="*/ 425 h 447"/>
                <a:gd name="T34" fmla="*/ 1332 w 3079"/>
                <a:gd name="T35" fmla="*/ 425 h 447"/>
                <a:gd name="T36" fmla="*/ 1245 w 3079"/>
                <a:gd name="T37" fmla="*/ 347 h 447"/>
                <a:gd name="T38" fmla="*/ 1153 w 3079"/>
                <a:gd name="T39" fmla="*/ 425 h 447"/>
                <a:gd name="T40" fmla="*/ 89 w 3079"/>
                <a:gd name="T41" fmla="*/ 425 h 447"/>
                <a:gd name="T42" fmla="*/ 89 w 3079"/>
                <a:gd name="T43" fmla="*/ 135 h 447"/>
                <a:gd name="T44" fmla="*/ 156 w 3079"/>
                <a:gd name="T45" fmla="*/ 135 h 447"/>
                <a:gd name="T46" fmla="*/ 78 w 3079"/>
                <a:gd name="T47" fmla="*/ 0 h 447"/>
                <a:gd name="T48" fmla="*/ 0 w 3079"/>
                <a:gd name="T49" fmla="*/ 135 h 447"/>
                <a:gd name="T50" fmla="*/ 67 w 3079"/>
                <a:gd name="T51" fmla="*/ 135 h 447"/>
                <a:gd name="T52" fmla="*/ 67 w 3079"/>
                <a:gd name="T53" fmla="*/ 447 h 447"/>
                <a:gd name="T54" fmla="*/ 1171 w 3079"/>
                <a:gd name="T55" fmla="*/ 447 h 447"/>
                <a:gd name="T56" fmla="*/ 1173 w 3079"/>
                <a:gd name="T57" fmla="*/ 438 h 447"/>
                <a:gd name="T58" fmla="*/ 1245 w 3079"/>
                <a:gd name="T59" fmla="*/ 370 h 447"/>
                <a:gd name="T60" fmla="*/ 1246 w 3079"/>
                <a:gd name="T61" fmla="*/ 370 h 447"/>
                <a:gd name="T62" fmla="*/ 1312 w 3079"/>
                <a:gd name="T63" fmla="*/ 439 h 447"/>
                <a:gd name="T64" fmla="*/ 1314 w 3079"/>
                <a:gd name="T65" fmla="*/ 447 h 447"/>
                <a:gd name="T66" fmla="*/ 1499 w 3079"/>
                <a:gd name="T67" fmla="*/ 447 h 447"/>
                <a:gd name="T68" fmla="*/ 1507 w 3079"/>
                <a:gd name="T69" fmla="*/ 447 h 447"/>
                <a:gd name="T70" fmla="*/ 1510 w 3079"/>
                <a:gd name="T71" fmla="*/ 440 h 447"/>
                <a:gd name="T72" fmla="*/ 1584 w 3079"/>
                <a:gd name="T73" fmla="*/ 369 h 447"/>
                <a:gd name="T74" fmla="*/ 1652 w 3079"/>
                <a:gd name="T75" fmla="*/ 439 h 447"/>
                <a:gd name="T76" fmla="*/ 1654 w 3079"/>
                <a:gd name="T77" fmla="*/ 447 h 447"/>
                <a:gd name="T78" fmla="*/ 3079 w 3079"/>
                <a:gd name="T79" fmla="*/ 447 h 447"/>
                <a:gd name="T80" fmla="*/ 3079 w 3079"/>
                <a:gd name="T81" fmla="*/ 425 h 447"/>
                <a:gd name="T82" fmla="*/ 1951 w 3079"/>
                <a:gd name="T83" fmla="*/ 42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79" h="447">
                  <a:moveTo>
                    <a:pt x="1951" y="425"/>
                  </a:moveTo>
                  <a:cubicBezTo>
                    <a:pt x="1951" y="135"/>
                    <a:pt x="1951" y="135"/>
                    <a:pt x="1951" y="135"/>
                  </a:cubicBezTo>
                  <a:cubicBezTo>
                    <a:pt x="2018" y="135"/>
                    <a:pt x="2018" y="135"/>
                    <a:pt x="2018" y="135"/>
                  </a:cubicBezTo>
                  <a:cubicBezTo>
                    <a:pt x="1951" y="20"/>
                    <a:pt x="1951" y="20"/>
                    <a:pt x="1951" y="20"/>
                  </a:cubicBezTo>
                  <a:cubicBezTo>
                    <a:pt x="1951" y="10"/>
                    <a:pt x="1951" y="10"/>
                    <a:pt x="1951" y="10"/>
                  </a:cubicBezTo>
                  <a:cubicBezTo>
                    <a:pt x="1946" y="10"/>
                    <a:pt x="1946" y="10"/>
                    <a:pt x="1946" y="10"/>
                  </a:cubicBezTo>
                  <a:cubicBezTo>
                    <a:pt x="1940" y="0"/>
                    <a:pt x="1940" y="0"/>
                    <a:pt x="1940" y="0"/>
                  </a:cubicBezTo>
                  <a:cubicBezTo>
                    <a:pt x="1934" y="10"/>
                    <a:pt x="1934" y="10"/>
                    <a:pt x="1934" y="10"/>
                  </a:cubicBezTo>
                  <a:cubicBezTo>
                    <a:pt x="1929" y="10"/>
                    <a:pt x="1929" y="10"/>
                    <a:pt x="1929" y="10"/>
                  </a:cubicBezTo>
                  <a:cubicBezTo>
                    <a:pt x="1929" y="20"/>
                    <a:pt x="1929" y="20"/>
                    <a:pt x="1929" y="20"/>
                  </a:cubicBezTo>
                  <a:cubicBezTo>
                    <a:pt x="1862" y="135"/>
                    <a:pt x="1862" y="135"/>
                    <a:pt x="1862" y="135"/>
                  </a:cubicBezTo>
                  <a:cubicBezTo>
                    <a:pt x="1929" y="135"/>
                    <a:pt x="1929" y="135"/>
                    <a:pt x="1929" y="135"/>
                  </a:cubicBezTo>
                  <a:cubicBezTo>
                    <a:pt x="1929" y="425"/>
                    <a:pt x="1929" y="425"/>
                    <a:pt x="1929" y="425"/>
                  </a:cubicBezTo>
                  <a:cubicBezTo>
                    <a:pt x="1672" y="425"/>
                    <a:pt x="1672" y="425"/>
                    <a:pt x="1672" y="425"/>
                  </a:cubicBezTo>
                  <a:cubicBezTo>
                    <a:pt x="1648" y="344"/>
                    <a:pt x="1584" y="346"/>
                    <a:pt x="1583" y="346"/>
                  </a:cubicBezTo>
                  <a:cubicBezTo>
                    <a:pt x="1582" y="346"/>
                    <a:pt x="1582" y="346"/>
                    <a:pt x="1582" y="346"/>
                  </a:cubicBezTo>
                  <a:cubicBezTo>
                    <a:pt x="1528" y="351"/>
                    <a:pt x="1500" y="405"/>
                    <a:pt x="1492" y="425"/>
                  </a:cubicBezTo>
                  <a:cubicBezTo>
                    <a:pt x="1332" y="425"/>
                    <a:pt x="1332" y="425"/>
                    <a:pt x="1332" y="425"/>
                  </a:cubicBezTo>
                  <a:cubicBezTo>
                    <a:pt x="1311" y="348"/>
                    <a:pt x="1252" y="347"/>
                    <a:pt x="1245" y="347"/>
                  </a:cubicBezTo>
                  <a:cubicBezTo>
                    <a:pt x="1189" y="348"/>
                    <a:pt x="1162" y="394"/>
                    <a:pt x="1153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7" y="447"/>
                    <a:pt x="67" y="447"/>
                    <a:pt x="67" y="447"/>
                  </a:cubicBezTo>
                  <a:cubicBezTo>
                    <a:pt x="1171" y="447"/>
                    <a:pt x="1171" y="447"/>
                    <a:pt x="1171" y="447"/>
                  </a:cubicBezTo>
                  <a:cubicBezTo>
                    <a:pt x="1173" y="438"/>
                    <a:pt x="1173" y="438"/>
                    <a:pt x="1173" y="438"/>
                  </a:cubicBezTo>
                  <a:cubicBezTo>
                    <a:pt x="1173" y="438"/>
                    <a:pt x="1187" y="370"/>
                    <a:pt x="1245" y="370"/>
                  </a:cubicBezTo>
                  <a:cubicBezTo>
                    <a:pt x="1246" y="370"/>
                    <a:pt x="1246" y="370"/>
                    <a:pt x="1246" y="370"/>
                  </a:cubicBezTo>
                  <a:cubicBezTo>
                    <a:pt x="1248" y="370"/>
                    <a:pt x="1296" y="367"/>
                    <a:pt x="1312" y="439"/>
                  </a:cubicBezTo>
                  <a:cubicBezTo>
                    <a:pt x="1314" y="447"/>
                    <a:pt x="1314" y="447"/>
                    <a:pt x="1314" y="447"/>
                  </a:cubicBezTo>
                  <a:cubicBezTo>
                    <a:pt x="1499" y="447"/>
                    <a:pt x="1499" y="447"/>
                    <a:pt x="1499" y="447"/>
                  </a:cubicBezTo>
                  <a:cubicBezTo>
                    <a:pt x="1507" y="447"/>
                    <a:pt x="1507" y="447"/>
                    <a:pt x="1507" y="447"/>
                  </a:cubicBezTo>
                  <a:cubicBezTo>
                    <a:pt x="1510" y="440"/>
                    <a:pt x="1510" y="440"/>
                    <a:pt x="1510" y="440"/>
                  </a:cubicBezTo>
                  <a:cubicBezTo>
                    <a:pt x="1510" y="439"/>
                    <a:pt x="1534" y="374"/>
                    <a:pt x="1584" y="369"/>
                  </a:cubicBezTo>
                  <a:cubicBezTo>
                    <a:pt x="1587" y="369"/>
                    <a:pt x="1635" y="370"/>
                    <a:pt x="1652" y="439"/>
                  </a:cubicBezTo>
                  <a:cubicBezTo>
                    <a:pt x="1654" y="447"/>
                    <a:pt x="1654" y="447"/>
                    <a:pt x="1654" y="447"/>
                  </a:cubicBezTo>
                  <a:cubicBezTo>
                    <a:pt x="3079" y="447"/>
                    <a:pt x="3079" y="447"/>
                    <a:pt x="3079" y="447"/>
                  </a:cubicBezTo>
                  <a:cubicBezTo>
                    <a:pt x="3079" y="425"/>
                    <a:pt x="3079" y="425"/>
                    <a:pt x="3079" y="425"/>
                  </a:cubicBezTo>
                  <a:lnTo>
                    <a:pt x="1951" y="425"/>
                  </a:lnTo>
                  <a:close/>
                </a:path>
              </a:pathLst>
            </a:custGeom>
            <a:solidFill>
              <a:srgbClr val="C7000B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833560" y="2871805"/>
              <a:ext cx="1266541" cy="909620"/>
            </a:xfrm>
            <a:custGeom>
              <a:avLst/>
              <a:gdLst>
                <a:gd name="T0" fmla="*/ 2364 w 2364"/>
                <a:gd name="T1" fmla="*/ 1695 h 1695"/>
                <a:gd name="T2" fmla="*/ 945 w 2364"/>
                <a:gd name="T3" fmla="*/ 1695 h 1695"/>
                <a:gd name="T4" fmla="*/ 943 w 2364"/>
                <a:gd name="T5" fmla="*/ 1686 h 1695"/>
                <a:gd name="T6" fmla="*/ 871 w 2364"/>
                <a:gd name="T7" fmla="*/ 1624 h 1695"/>
                <a:gd name="T8" fmla="*/ 796 w 2364"/>
                <a:gd name="T9" fmla="*/ 1687 h 1695"/>
                <a:gd name="T10" fmla="*/ 794 w 2364"/>
                <a:gd name="T11" fmla="*/ 1695 h 1695"/>
                <a:gd name="T12" fmla="*/ 0 w 2364"/>
                <a:gd name="T13" fmla="*/ 1695 h 1695"/>
                <a:gd name="T14" fmla="*/ 0 w 2364"/>
                <a:gd name="T15" fmla="*/ 0 h 1695"/>
                <a:gd name="T16" fmla="*/ 23 w 2364"/>
                <a:gd name="T17" fmla="*/ 0 h 1695"/>
                <a:gd name="T18" fmla="*/ 23 w 2364"/>
                <a:gd name="T19" fmla="*/ 1672 h 1695"/>
                <a:gd name="T20" fmla="*/ 777 w 2364"/>
                <a:gd name="T21" fmla="*/ 1672 h 1695"/>
                <a:gd name="T22" fmla="*/ 870 w 2364"/>
                <a:gd name="T23" fmla="*/ 1601 h 1695"/>
                <a:gd name="T24" fmla="*/ 871 w 2364"/>
                <a:gd name="T25" fmla="*/ 1601 h 1695"/>
                <a:gd name="T26" fmla="*/ 871 w 2364"/>
                <a:gd name="T27" fmla="*/ 1601 h 1695"/>
                <a:gd name="T28" fmla="*/ 962 w 2364"/>
                <a:gd name="T29" fmla="*/ 1672 h 1695"/>
                <a:gd name="T30" fmla="*/ 2364 w 2364"/>
                <a:gd name="T31" fmla="*/ 1672 h 1695"/>
                <a:gd name="T32" fmla="*/ 2364 w 2364"/>
                <a:gd name="T33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4" h="1695">
                  <a:moveTo>
                    <a:pt x="2364" y="1695"/>
                  </a:moveTo>
                  <a:cubicBezTo>
                    <a:pt x="945" y="1695"/>
                    <a:pt x="945" y="1695"/>
                    <a:pt x="945" y="1695"/>
                  </a:cubicBezTo>
                  <a:cubicBezTo>
                    <a:pt x="943" y="1686"/>
                    <a:pt x="943" y="1686"/>
                    <a:pt x="943" y="1686"/>
                  </a:cubicBezTo>
                  <a:cubicBezTo>
                    <a:pt x="929" y="1626"/>
                    <a:pt x="876" y="1624"/>
                    <a:pt x="871" y="1624"/>
                  </a:cubicBezTo>
                  <a:cubicBezTo>
                    <a:pt x="813" y="1628"/>
                    <a:pt x="797" y="1686"/>
                    <a:pt x="796" y="1687"/>
                  </a:cubicBezTo>
                  <a:cubicBezTo>
                    <a:pt x="794" y="1695"/>
                    <a:pt x="794" y="1695"/>
                    <a:pt x="794" y="1695"/>
                  </a:cubicBezTo>
                  <a:cubicBezTo>
                    <a:pt x="0" y="1695"/>
                    <a:pt x="0" y="1695"/>
                    <a:pt x="0" y="16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672"/>
                    <a:pt x="23" y="1672"/>
                    <a:pt x="23" y="1672"/>
                  </a:cubicBezTo>
                  <a:cubicBezTo>
                    <a:pt x="777" y="1672"/>
                    <a:pt x="777" y="1672"/>
                    <a:pt x="777" y="1672"/>
                  </a:cubicBezTo>
                  <a:cubicBezTo>
                    <a:pt x="787" y="1645"/>
                    <a:pt x="816" y="1605"/>
                    <a:pt x="870" y="1601"/>
                  </a:cubicBezTo>
                  <a:cubicBezTo>
                    <a:pt x="871" y="1601"/>
                    <a:pt x="871" y="1601"/>
                    <a:pt x="871" y="1601"/>
                  </a:cubicBezTo>
                  <a:cubicBezTo>
                    <a:pt x="871" y="1601"/>
                    <a:pt x="871" y="1601"/>
                    <a:pt x="871" y="1601"/>
                  </a:cubicBezTo>
                  <a:cubicBezTo>
                    <a:pt x="896" y="1601"/>
                    <a:pt x="946" y="1616"/>
                    <a:pt x="962" y="1672"/>
                  </a:cubicBezTo>
                  <a:cubicBezTo>
                    <a:pt x="2364" y="1672"/>
                    <a:pt x="2364" y="1672"/>
                    <a:pt x="2364" y="1672"/>
                  </a:cubicBezTo>
                  <a:lnTo>
                    <a:pt x="2364" y="16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02515" y="2518651"/>
              <a:ext cx="973293" cy="340123"/>
              <a:chOff x="864394" y="1282197"/>
              <a:chExt cx="842962" cy="40155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IOAPIC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2053" name="组合 2052"/>
            <p:cNvGrpSpPr/>
            <p:nvPr/>
          </p:nvGrpSpPr>
          <p:grpSpPr>
            <a:xfrm>
              <a:off x="1288389" y="2471332"/>
              <a:ext cx="1013486" cy="1729930"/>
              <a:chOff x="1288389" y="2471332"/>
              <a:chExt cx="1013486" cy="1729930"/>
            </a:xfrm>
          </p:grpSpPr>
          <p:cxnSp>
            <p:nvCxnSpPr>
              <p:cNvPr id="32" name="直接连接符 31"/>
              <p:cNvCxnSpPr>
                <a:stCxn id="18" idx="2"/>
              </p:cNvCxnSpPr>
              <p:nvPr/>
            </p:nvCxnSpPr>
            <p:spPr>
              <a:xfrm>
                <a:off x="1288389" y="2471332"/>
                <a:ext cx="17859" cy="151255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直接连接符 2048"/>
              <p:cNvCxnSpPr/>
              <p:nvPr/>
            </p:nvCxnSpPr>
            <p:spPr>
              <a:xfrm flipH="1">
                <a:off x="1306248" y="3983882"/>
                <a:ext cx="995627" cy="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2301875" y="2471332"/>
                <a:ext cx="0" cy="151255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804061" y="3983882"/>
                <a:ext cx="0" cy="21738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接连接符 90"/>
            <p:cNvCxnSpPr/>
            <p:nvPr/>
          </p:nvCxnSpPr>
          <p:spPr>
            <a:xfrm flipH="1" flipV="1">
              <a:off x="2572527" y="3311587"/>
              <a:ext cx="49589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8" name="组合 2057"/>
            <p:cNvGrpSpPr/>
            <p:nvPr/>
          </p:nvGrpSpPr>
          <p:grpSpPr>
            <a:xfrm>
              <a:off x="2328744" y="4148101"/>
              <a:ext cx="736502" cy="433766"/>
              <a:chOff x="2328744" y="4148101"/>
              <a:chExt cx="736502" cy="433766"/>
            </a:xfrm>
          </p:grpSpPr>
          <p:cxnSp>
            <p:nvCxnSpPr>
              <p:cNvPr id="95" name="直接连接符 94"/>
              <p:cNvCxnSpPr/>
              <p:nvPr/>
            </p:nvCxnSpPr>
            <p:spPr>
              <a:xfrm flipH="1">
                <a:off x="2328744" y="4364534"/>
                <a:ext cx="217606" cy="1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2546553" y="4152652"/>
                <a:ext cx="518693" cy="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2546553" y="4581867"/>
                <a:ext cx="518693" cy="0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2546555" y="4148101"/>
                <a:ext cx="1" cy="433766"/>
              </a:xfrm>
              <a:prstGeom prst="line">
                <a:avLst/>
              </a:prstGeom>
              <a:ln w="12700">
                <a:solidFill>
                  <a:schemeClr val="tx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3885334" y="2558572"/>
              <a:ext cx="1615354" cy="82800"/>
              <a:chOff x="3885334" y="2558572"/>
              <a:chExt cx="1615354" cy="82800"/>
            </a:xfrm>
          </p:grpSpPr>
          <p:sp>
            <p:nvSpPr>
              <p:cNvPr id="2062" name="Freeform 13"/>
              <p:cNvSpPr>
                <a:spLocks noChangeAspect="1"/>
              </p:cNvSpPr>
              <p:nvPr/>
            </p:nvSpPr>
            <p:spPr bwMode="auto">
              <a:xfrm>
                <a:off x="3885334" y="2558572"/>
                <a:ext cx="71357" cy="82800"/>
              </a:xfrm>
              <a:custGeom>
                <a:avLst/>
                <a:gdLst>
                  <a:gd name="T0" fmla="*/ 0 w 318"/>
                  <a:gd name="T1" fmla="*/ 184 h 369"/>
                  <a:gd name="T2" fmla="*/ 318 w 318"/>
                  <a:gd name="T3" fmla="*/ 369 h 369"/>
                  <a:gd name="T4" fmla="*/ 318 w 318"/>
                  <a:gd name="T5" fmla="*/ 0 h 369"/>
                  <a:gd name="T6" fmla="*/ 0 w 318"/>
                  <a:gd name="T7" fmla="*/ 18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369">
                    <a:moveTo>
                      <a:pt x="0" y="184"/>
                    </a:moveTo>
                    <a:lnTo>
                      <a:pt x="318" y="369"/>
                    </a:lnTo>
                    <a:lnTo>
                      <a:pt x="318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9"/>
              </a:p>
            </p:txBody>
          </p:sp>
          <p:cxnSp>
            <p:nvCxnSpPr>
              <p:cNvPr id="2064" name="直接连接符 2063"/>
              <p:cNvCxnSpPr/>
              <p:nvPr/>
            </p:nvCxnSpPr>
            <p:spPr>
              <a:xfrm>
                <a:off x="3956691" y="2599972"/>
                <a:ext cx="1543997" cy="0"/>
              </a:xfrm>
              <a:prstGeom prst="line">
                <a:avLst/>
              </a:prstGeom>
              <a:ln w="12700">
                <a:solidFill>
                  <a:srgbClr val="C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直接连接符 119"/>
            <p:cNvCxnSpPr/>
            <p:nvPr/>
          </p:nvCxnSpPr>
          <p:spPr>
            <a:xfrm>
              <a:off x="5495925" y="2599972"/>
              <a:ext cx="0" cy="1975152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组合 2065"/>
            <p:cNvGrpSpPr/>
            <p:nvPr/>
          </p:nvGrpSpPr>
          <p:grpSpPr>
            <a:xfrm>
              <a:off x="3885334" y="2653163"/>
              <a:ext cx="1462954" cy="82800"/>
              <a:chOff x="3647184" y="2666618"/>
              <a:chExt cx="1462954" cy="82800"/>
            </a:xfrm>
          </p:grpSpPr>
          <p:sp>
            <p:nvSpPr>
              <p:cNvPr id="110" name="Freeform 13"/>
              <p:cNvSpPr>
                <a:spLocks noChangeAspect="1"/>
              </p:cNvSpPr>
              <p:nvPr/>
            </p:nvSpPr>
            <p:spPr bwMode="auto">
              <a:xfrm>
                <a:off x="3647184" y="2666618"/>
                <a:ext cx="71357" cy="82800"/>
              </a:xfrm>
              <a:custGeom>
                <a:avLst/>
                <a:gdLst>
                  <a:gd name="T0" fmla="*/ 0 w 318"/>
                  <a:gd name="T1" fmla="*/ 184 h 369"/>
                  <a:gd name="T2" fmla="*/ 318 w 318"/>
                  <a:gd name="T3" fmla="*/ 369 h 369"/>
                  <a:gd name="T4" fmla="*/ 318 w 318"/>
                  <a:gd name="T5" fmla="*/ 0 h 369"/>
                  <a:gd name="T6" fmla="*/ 0 w 318"/>
                  <a:gd name="T7" fmla="*/ 18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369">
                    <a:moveTo>
                      <a:pt x="0" y="184"/>
                    </a:moveTo>
                    <a:lnTo>
                      <a:pt x="318" y="369"/>
                    </a:lnTo>
                    <a:lnTo>
                      <a:pt x="318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9"/>
              </a:p>
            </p:txBody>
          </p:sp>
          <p:cxnSp>
            <p:nvCxnSpPr>
              <p:cNvPr id="111" name="直接连接符 110"/>
              <p:cNvCxnSpPr/>
              <p:nvPr/>
            </p:nvCxnSpPr>
            <p:spPr>
              <a:xfrm>
                <a:off x="3718541" y="2708018"/>
                <a:ext cx="1391597" cy="0"/>
              </a:xfrm>
              <a:prstGeom prst="line">
                <a:avLst/>
              </a:prstGeom>
              <a:ln w="12700">
                <a:solidFill>
                  <a:srgbClr val="C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5" name="组合 2064"/>
            <p:cNvGrpSpPr/>
            <p:nvPr/>
          </p:nvGrpSpPr>
          <p:grpSpPr>
            <a:xfrm>
              <a:off x="3885334" y="2747755"/>
              <a:ext cx="1355797" cy="82800"/>
              <a:chOff x="3647184" y="2747755"/>
              <a:chExt cx="1355797" cy="82800"/>
            </a:xfrm>
          </p:grpSpPr>
          <p:sp>
            <p:nvSpPr>
              <p:cNvPr id="112" name="Freeform 13"/>
              <p:cNvSpPr>
                <a:spLocks noChangeAspect="1"/>
              </p:cNvSpPr>
              <p:nvPr/>
            </p:nvSpPr>
            <p:spPr bwMode="auto">
              <a:xfrm>
                <a:off x="3647184" y="2747755"/>
                <a:ext cx="71357" cy="82800"/>
              </a:xfrm>
              <a:custGeom>
                <a:avLst/>
                <a:gdLst>
                  <a:gd name="T0" fmla="*/ 0 w 318"/>
                  <a:gd name="T1" fmla="*/ 184 h 369"/>
                  <a:gd name="T2" fmla="*/ 318 w 318"/>
                  <a:gd name="T3" fmla="*/ 369 h 369"/>
                  <a:gd name="T4" fmla="*/ 318 w 318"/>
                  <a:gd name="T5" fmla="*/ 0 h 369"/>
                  <a:gd name="T6" fmla="*/ 0 w 318"/>
                  <a:gd name="T7" fmla="*/ 18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369">
                    <a:moveTo>
                      <a:pt x="0" y="184"/>
                    </a:moveTo>
                    <a:lnTo>
                      <a:pt x="318" y="369"/>
                    </a:lnTo>
                    <a:lnTo>
                      <a:pt x="318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9"/>
              </a:p>
            </p:txBody>
          </p:sp>
          <p:cxnSp>
            <p:nvCxnSpPr>
              <p:cNvPr id="113" name="直接连接符 112"/>
              <p:cNvCxnSpPr/>
              <p:nvPr/>
            </p:nvCxnSpPr>
            <p:spPr>
              <a:xfrm>
                <a:off x="3718541" y="2789155"/>
                <a:ext cx="1284440" cy="0"/>
              </a:xfrm>
              <a:prstGeom prst="line">
                <a:avLst/>
              </a:prstGeom>
              <a:ln w="12700">
                <a:solidFill>
                  <a:srgbClr val="C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接连接符 121"/>
            <p:cNvCxnSpPr/>
            <p:nvPr/>
          </p:nvCxnSpPr>
          <p:spPr>
            <a:xfrm>
              <a:off x="5348288" y="2695884"/>
              <a:ext cx="0" cy="1466544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241131" y="2795315"/>
              <a:ext cx="0" cy="937452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4886325" y="4575123"/>
              <a:ext cx="614363" cy="1287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4886325" y="4161141"/>
              <a:ext cx="461963" cy="0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4886325" y="3731482"/>
              <a:ext cx="354806" cy="0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3065246" y="3141526"/>
              <a:ext cx="1821079" cy="340123"/>
              <a:chOff x="864394" y="1282197"/>
              <a:chExt cx="842962" cy="4015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Memory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3065246" y="3562704"/>
              <a:ext cx="1821079" cy="340123"/>
              <a:chOff x="864394" y="1282197"/>
              <a:chExt cx="842962" cy="40155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 err="1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Virtio</a:t>
                </a: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-MMIO Device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065246" y="3983882"/>
              <a:ext cx="1821079" cy="340123"/>
              <a:chOff x="864394" y="1282197"/>
              <a:chExt cx="842962" cy="40155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Serial</a:t>
                </a:r>
                <a:endParaRPr lang="zh-CN" altLang="en-US" sz="1399" b="1" kern="0" dirty="0">
                  <a:solidFill>
                    <a:schemeClr val="tx2">
                      <a:lumMod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3065246" y="4405061"/>
              <a:ext cx="1821079" cy="340123"/>
              <a:chOff x="864394" y="1282197"/>
              <a:chExt cx="842962" cy="40155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 err="1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KeyBoard</a:t>
                </a:r>
                <a:endParaRPr lang="zh-CN" altLang="en-US" sz="1399" b="1" kern="0" dirty="0">
                  <a:solidFill>
                    <a:schemeClr val="tx2">
                      <a:lumMod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2077" name="组合 2076"/>
            <p:cNvGrpSpPr/>
            <p:nvPr/>
          </p:nvGrpSpPr>
          <p:grpSpPr>
            <a:xfrm>
              <a:off x="4789642" y="2864983"/>
              <a:ext cx="1117292" cy="215487"/>
              <a:chOff x="4531033" y="3034272"/>
              <a:chExt cx="1117292" cy="215487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4531033" y="3034272"/>
                <a:ext cx="1117292" cy="21548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7000B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algn="ctr" defTabSz="914034"/>
                <a:endParaRPr lang="zh-CN" altLang="en-US" sz="1399" b="1" kern="0">
                  <a:solidFill>
                    <a:srgbClr val="C7000B"/>
                  </a:solidFill>
                  <a:latin typeface="Arial"/>
                  <a:ea typeface="Microsoft YaHei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4556433" y="3062214"/>
                <a:ext cx="1066492" cy="1596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900" kern="0" dirty="0" err="1">
                    <a:solidFill>
                      <a:srgbClr val="C7000B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Interrut</a:t>
                </a:r>
                <a:r>
                  <a:rPr lang="en-US" altLang="zh-CN" sz="900" kern="0" dirty="0">
                    <a:solidFill>
                      <a:srgbClr val="C7000B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Source Line</a:t>
                </a:r>
                <a:endParaRPr lang="zh-CN" altLang="en-US" sz="900" kern="0" dirty="0">
                  <a:solidFill>
                    <a:srgbClr val="C7000B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381125" y="3141526"/>
              <a:ext cx="1220174" cy="340123"/>
              <a:chOff x="864394" y="1282197"/>
              <a:chExt cx="842962" cy="40155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864394" y="1282197"/>
                <a:ext cx="842962" cy="40155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gradFill flip="none" rotWithShape="1">
                  <a:gsLst>
                    <a:gs pos="0">
                      <a:srgbClr val="666666"/>
                    </a:gs>
                    <a:gs pos="100000">
                      <a:srgbClr val="666666">
                        <a:alpha val="5400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 anchorCtr="1"/>
              <a:lstStyle/>
              <a:p>
                <a:pPr defTabSz="958870"/>
                <a:endParaRPr lang="zh-CN" altLang="en-US" sz="1399" b="1" kern="0">
                  <a:solidFill>
                    <a:srgbClr val="666666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86465" y="1388759"/>
                <a:ext cx="798820" cy="1884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algn="ctr" defTabSz="913399" fontAlgn="ctr">
                  <a:buSzPct val="50000"/>
                </a:pPr>
                <a:r>
                  <a:rPr lang="en-US" altLang="zh-CN" sz="1399" b="1" kern="0" dirty="0"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MMIO BUS</a:t>
                </a:r>
                <a:endParaRPr lang="zh-CN" altLang="en-US" sz="1399" b="1" kern="0" dirty="0"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67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47" y="1795323"/>
            <a:ext cx="4749502" cy="278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矩形 147"/>
          <p:cNvSpPr/>
          <p:nvPr/>
        </p:nvSpPr>
        <p:spPr>
          <a:xfrm flipH="1">
            <a:off x="6455524" y="1486658"/>
            <a:ext cx="5123147" cy="3406106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3175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666666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>
              <a:latin typeface="+mn-ea"/>
            </a:endParaRPr>
          </a:p>
        </p:txBody>
      </p:sp>
      <p:sp>
        <p:nvSpPr>
          <p:cNvPr id="146" name="圆角矩形 11"/>
          <p:cNvSpPr/>
          <p:nvPr/>
        </p:nvSpPr>
        <p:spPr bwMode="auto">
          <a:xfrm>
            <a:off x="619679" y="1486658"/>
            <a:ext cx="5662179" cy="3406106"/>
          </a:xfrm>
          <a:prstGeom prst="roundRect">
            <a:avLst>
              <a:gd name="adj" fmla="val 0"/>
            </a:avLst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621266" y="464441"/>
            <a:ext cx="10476783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baseline="0">
                <a:solidFill>
                  <a:srgbClr val="FFFFFF"/>
                </a:solidFill>
                <a:latin typeface="+mn-lt"/>
                <a:ea typeface="微软雅黑" pitchFamily="34" charset="-122"/>
                <a:cs typeface="+mn-cs"/>
              </a:defRPr>
            </a:lvl1pPr>
          </a:lstStyle>
          <a:p>
            <a:pPr algn="l" defTabSz="914034" fontAlgn="base"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StratoVirt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实现剖析</a:t>
            </a:r>
            <a:r>
              <a:rPr lang="en-US" altLang="zh-CN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快速冷启动</a:t>
            </a:r>
          </a:p>
        </p:txBody>
      </p:sp>
      <p:sp>
        <p:nvSpPr>
          <p:cNvPr id="58" name="矩形 57"/>
          <p:cNvSpPr/>
          <p:nvPr/>
        </p:nvSpPr>
        <p:spPr>
          <a:xfrm>
            <a:off x="-1056640" y="1621278"/>
            <a:ext cx="610993" cy="3506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954768" y="1770800"/>
            <a:ext cx="407247" cy="407247"/>
          </a:xfrm>
          <a:prstGeom prst="rect">
            <a:avLst/>
          </a:prstGeom>
          <a:gradFill flip="none" rotWithShape="1">
            <a:gsLst>
              <a:gs pos="0">
                <a:srgbClr val="666666">
                  <a:lumMod val="60000"/>
                  <a:lumOff val="40000"/>
                  <a:alpha val="5000"/>
                </a:srgbClr>
              </a:gs>
              <a:gs pos="100000">
                <a:srgbClr val="666666">
                  <a:lumMod val="60000"/>
                  <a:lumOff val="40000"/>
                  <a:alpha val="25000"/>
                </a:srgbClr>
              </a:gs>
            </a:gsLst>
            <a:lin ang="2700000" scaled="1"/>
            <a:tileRect/>
          </a:gradFill>
          <a:ln w="6350" cap="flat" cmpd="sng" algn="ctr">
            <a:gradFill flip="none" rotWithShape="1">
              <a:gsLst>
                <a:gs pos="0">
                  <a:srgbClr val="666666">
                    <a:lumMod val="60000"/>
                    <a:lumOff val="40000"/>
                    <a:alpha val="80000"/>
                  </a:srgbClr>
                </a:gs>
                <a:gs pos="100000">
                  <a:srgbClr val="666666">
                    <a:lumMod val="60000"/>
                    <a:lumOff val="40000"/>
                    <a:alpha val="40000"/>
                  </a:srgb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 anchorCtr="1"/>
          <a:lstStyle/>
          <a:p>
            <a:pPr algn="ctr" defTabSz="913989"/>
            <a:endParaRPr lang="zh-CN" altLang="en-US" sz="1599" b="1" kern="0" spc="5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954768" y="2276995"/>
            <a:ext cx="407247" cy="407247"/>
          </a:xfrm>
          <a:prstGeom prst="rect">
            <a:avLst/>
          </a:prstGeom>
          <a:gradFill flip="none" rotWithShape="1">
            <a:gsLst>
              <a:gs pos="57000">
                <a:srgbClr val="C2C2C2">
                  <a:alpha val="10000"/>
                </a:srgbClr>
              </a:gs>
              <a:gs pos="0">
                <a:schemeClr val="bg1">
                  <a:lumMod val="40000"/>
                  <a:lumOff val="60000"/>
                  <a:alpha val="0"/>
                </a:schemeClr>
              </a:gs>
              <a:gs pos="100000">
                <a:schemeClr val="bg1">
                  <a:lumMod val="40000"/>
                  <a:lumOff val="60000"/>
                  <a:alpha val="24000"/>
                </a:schemeClr>
              </a:gs>
            </a:gsLst>
            <a:lin ang="16200000" scaled="0"/>
            <a:tileRect/>
          </a:gradFill>
          <a:ln w="6350">
            <a:gradFill>
              <a:gsLst>
                <a:gs pos="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90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61" name="组合 10"/>
          <p:cNvGrpSpPr>
            <a:grpSpLocks/>
          </p:cNvGrpSpPr>
          <p:nvPr/>
        </p:nvGrpSpPr>
        <p:grpSpPr bwMode="auto">
          <a:xfrm>
            <a:off x="-1056641" y="2783191"/>
            <a:ext cx="610993" cy="45701"/>
            <a:chOff x="751321" y="1490232"/>
            <a:chExt cx="7641358" cy="533757"/>
          </a:xfrm>
        </p:grpSpPr>
        <p:sp>
          <p:nvSpPr>
            <p:cNvPr id="62" name="梯形 61"/>
            <p:cNvSpPr/>
            <p:nvPr/>
          </p:nvSpPr>
          <p:spPr>
            <a:xfrm>
              <a:off x="751321" y="1490232"/>
              <a:ext cx="7641358" cy="474146"/>
            </a:xfrm>
            <a:prstGeom prst="trapezoid">
              <a:avLst>
                <a:gd name="adj" fmla="val 176135"/>
              </a:avLst>
            </a:prstGeom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  <a:alpha val="30000"/>
                  </a:sysClr>
                </a:gs>
              </a:gsLst>
              <a:lin ang="5400000" scaled="0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>
                      <a:lumMod val="75000"/>
                      <a:alpha val="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62583" y="1964378"/>
              <a:ext cx="7630096" cy="59611"/>
            </a:xfrm>
            <a:prstGeom prst="rect">
              <a:avLst/>
            </a:prstGeom>
            <a:gradFill flip="none" rotWithShape="1">
              <a:gsLst>
                <a:gs pos="46000">
                  <a:sysClr val="window" lastClr="FFFFFF">
                    <a:lumMod val="75000"/>
                    <a:alpha val="28000"/>
                  </a:sysClr>
                </a:gs>
                <a:gs pos="100000">
                  <a:sysClr val="window" lastClr="FFFFFF">
                    <a:lumMod val="75000"/>
                    <a:alpha val="11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gradFill flip="none" rotWithShape="1">
                <a:gsLst>
                  <a:gs pos="50000">
                    <a:sysClr val="window" lastClr="FFFFFF">
                      <a:lumMod val="75000"/>
                    </a:sysClr>
                  </a:gs>
                  <a:gs pos="0">
                    <a:sysClr val="window" lastClr="FFFFFF">
                      <a:lumMod val="75000"/>
                      <a:alpha val="90000"/>
                    </a:sysClr>
                  </a:gs>
                  <a:gs pos="100000">
                    <a:sysClr val="window" lastClr="FFFFFF">
                      <a:lumMod val="75000"/>
                      <a:alpha val="90000"/>
                    </a:sysClr>
                  </a:gs>
                </a:gsLst>
                <a:lin ang="0" scaled="0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algn="ctr" defTabSz="914034">
                <a:defRPr/>
              </a:pPr>
              <a:endParaRPr lang="en-US" sz="1200" kern="0" dirty="0">
                <a:solidFill>
                  <a:srgbClr val="1D1D1A"/>
                </a:solidFill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-954768" y="3434035"/>
            <a:ext cx="407247" cy="407247"/>
          </a:xfrm>
          <a:prstGeom prst="rect">
            <a:avLst/>
          </a:prstGeom>
          <a:solidFill>
            <a:schemeClr val="tx2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rIns="0" rtlCol="0" anchor="ctr">
            <a:noAutofit/>
          </a:bodyPr>
          <a:lstStyle/>
          <a:p>
            <a:pPr defTabSz="913399" fontAlgn="ctr">
              <a:buSzPct val="50000"/>
            </a:pPr>
            <a:endParaRPr lang="zh-CN" altLang="en-US" sz="900" b="1" kern="0">
              <a:solidFill>
                <a:srgbClr val="EA002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954768" y="3940231"/>
            <a:ext cx="407247" cy="407247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4034">
              <a:lnSpc>
                <a:spcPct val="150000"/>
              </a:lnSpc>
            </a:pPr>
            <a:endParaRPr lang="zh-CN" altLang="en-US" sz="1100" ker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954768" y="4485519"/>
            <a:ext cx="407247" cy="407247"/>
          </a:xfrm>
          <a:prstGeom prst="rect">
            <a:avLst/>
          </a:prstGeom>
          <a:solidFill>
            <a:srgbClr val="FFFFFF"/>
          </a:solidFill>
          <a:ln w="3175" cap="flat" cmpd="sng" algn="ctr">
            <a:gradFill flip="none" rotWithShape="1">
              <a:gsLst>
                <a:gs pos="0">
                  <a:srgbClr val="666666"/>
                </a:gs>
                <a:gs pos="100000">
                  <a:srgbClr val="666666">
                    <a:alpha val="54000"/>
                  </a:srgb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958870"/>
            <a:endParaRPr lang="zh-CN" altLang="en-US" sz="1399" b="1" kern="0">
              <a:solidFill>
                <a:srgbClr val="66666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2" name="内容占位符 2"/>
          <p:cNvSpPr>
            <a:spLocks noGrp="1"/>
          </p:cNvSpPr>
          <p:nvPr>
            <p:ph idx="12"/>
          </p:nvPr>
        </p:nvSpPr>
        <p:spPr>
          <a:xfrm>
            <a:off x="884999" y="1545901"/>
            <a:ext cx="5131536" cy="3287623"/>
          </a:xfrm>
        </p:spPr>
        <p:txBody>
          <a:bodyPr/>
          <a:lstStyle/>
          <a:p>
            <a:pPr marL="11109" indent="0">
              <a:spcAft>
                <a:spcPts val="500"/>
              </a:spcAft>
              <a:buNone/>
            </a:pP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传统虚拟机或者物理机的启动流程包括：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>
              <a:spcAft>
                <a:spcPts val="0"/>
              </a:spcAft>
              <a:buClr>
                <a:srgbClr val="C7000B"/>
              </a:buClr>
            </a:pPr>
            <a:r>
              <a:rPr lang="en-US" altLang="zh-CN" sz="1399" b="1" dirty="0">
                <a:solidFill>
                  <a:schemeClr val="bg1"/>
                </a:solidFill>
                <a:latin typeface="+mn-lt"/>
                <a:ea typeface="+mn-ea"/>
              </a:rPr>
              <a:t>BIOS</a:t>
            </a:r>
            <a:r>
              <a:rPr lang="zh-CN" altLang="en-US" sz="1399" b="1" dirty="0">
                <a:solidFill>
                  <a:schemeClr val="bg1"/>
                </a:solidFill>
                <a:latin typeface="+mn-lt"/>
                <a:ea typeface="+mn-ea"/>
              </a:rPr>
              <a:t>阶段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：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0"/>
              </a:spcAft>
              <a:buClr>
                <a:srgbClr val="C7000B"/>
              </a:buClr>
              <a:buNone/>
            </a:pP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在物理机上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bios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阶段完成硬件设备信息探索和各种表格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,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如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ACPI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，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500"/>
              </a:spcAft>
              <a:buClr>
                <a:srgbClr val="C7000B"/>
              </a:buClr>
              <a:buNone/>
            </a:pP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SMBIOS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，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E820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表等创建，在传统虚拟化环境下，这个是由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qemu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直接创建的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	</a:t>
            </a:r>
          </a:p>
          <a:p>
            <a:pPr>
              <a:spcAft>
                <a:spcPts val="0"/>
              </a:spcAft>
              <a:buClr>
                <a:srgbClr val="C7000B"/>
              </a:buClr>
            </a:pPr>
            <a:r>
              <a:rPr lang="en-US" altLang="zh-CN" sz="1399" b="1" dirty="0">
                <a:solidFill>
                  <a:schemeClr val="bg1"/>
                </a:solidFill>
                <a:latin typeface="+mn-lt"/>
                <a:ea typeface="+mn-ea"/>
              </a:rPr>
              <a:t>GRUB</a:t>
            </a:r>
            <a:r>
              <a:rPr lang="zh-CN" altLang="en-US" sz="1399" b="1" dirty="0">
                <a:solidFill>
                  <a:schemeClr val="bg1"/>
                </a:solidFill>
                <a:latin typeface="+mn-lt"/>
                <a:ea typeface="+mn-ea"/>
              </a:rPr>
              <a:t>阶段</a:t>
            </a: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：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500"/>
              </a:spcAft>
              <a:buClr>
                <a:srgbClr val="C7000B"/>
              </a:buClr>
              <a:buNone/>
            </a:pP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向用户呈现可引导的内核，同时允许用户修改启动参数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>
              <a:spcAft>
                <a:spcPts val="0"/>
              </a:spcAft>
              <a:buClr>
                <a:srgbClr val="C7000B"/>
              </a:buClr>
            </a:pPr>
            <a:r>
              <a:rPr lang="en-US" altLang="zh-CN" sz="1399" b="1" dirty="0">
                <a:solidFill>
                  <a:schemeClr val="bg1"/>
                </a:solidFill>
                <a:latin typeface="+mn-lt"/>
                <a:ea typeface="+mn-ea"/>
              </a:rPr>
              <a:t>Setup</a:t>
            </a:r>
            <a:r>
              <a:rPr lang="zh-CN" altLang="en-US" sz="1399" b="1" dirty="0">
                <a:solidFill>
                  <a:schemeClr val="bg1"/>
                </a:solidFill>
                <a:latin typeface="+mn-lt"/>
                <a:ea typeface="+mn-ea"/>
              </a:rPr>
              <a:t>阶段：</a:t>
            </a:r>
            <a:endParaRPr lang="en-US" altLang="zh-CN" sz="1399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0"/>
              </a:spcAft>
              <a:buClr>
                <a:srgbClr val="C7000B"/>
              </a:buClr>
              <a:buNone/>
            </a:pP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会初始化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boot 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param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表，同时通过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int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 0x15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中断进入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bios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获取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e820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表信息，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500"/>
              </a:spcAft>
              <a:buClr>
                <a:srgbClr val="C7000B"/>
              </a:buClr>
              <a:buNone/>
            </a:pP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并拷贝到</a:t>
            </a:r>
            <a:r>
              <a:rPr lang="en-US" altLang="zh-CN" sz="1399" dirty="0">
                <a:solidFill>
                  <a:schemeClr val="bg1"/>
                </a:solidFill>
                <a:latin typeface="+mn-lt"/>
                <a:ea typeface="+mn-ea"/>
              </a:rPr>
              <a:t>boot 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param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表，最后设定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idt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，</a:t>
            </a:r>
            <a:r>
              <a:rPr lang="en-US" altLang="zh-CN" sz="1399" dirty="0" err="1">
                <a:solidFill>
                  <a:schemeClr val="bg1"/>
                </a:solidFill>
                <a:latin typeface="+mn-lt"/>
                <a:ea typeface="+mn-ea"/>
              </a:rPr>
              <a:t>gdt</a:t>
            </a:r>
            <a:r>
              <a:rPr lang="zh-CN" altLang="zh-CN" sz="1399" dirty="0">
                <a:solidFill>
                  <a:schemeClr val="bg1"/>
                </a:solidFill>
                <a:latin typeface="+mn-lt"/>
                <a:ea typeface="+mn-ea"/>
              </a:rPr>
              <a:t>表格，并进入保护模式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  <a:p>
            <a:pPr>
              <a:spcAft>
                <a:spcPts val="0"/>
              </a:spcAft>
              <a:buClr>
                <a:srgbClr val="C7000B"/>
              </a:buClr>
            </a:pPr>
            <a:r>
              <a:rPr lang="zh-CN" altLang="en-US" sz="1399" b="1" dirty="0">
                <a:solidFill>
                  <a:schemeClr val="bg1"/>
                </a:solidFill>
                <a:latin typeface="+mn-lt"/>
                <a:ea typeface="+mn-ea"/>
              </a:rPr>
              <a:t>内核启动阶段</a:t>
            </a:r>
            <a:endParaRPr lang="en-US" altLang="zh-CN" sz="1399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179928" indent="0">
              <a:spcAft>
                <a:spcPts val="0"/>
              </a:spcAft>
              <a:buClr>
                <a:srgbClr val="C7000B"/>
              </a:buClr>
              <a:buNone/>
            </a:pPr>
            <a:r>
              <a:rPr lang="zh-CN" altLang="en-US" sz="1399" dirty="0">
                <a:solidFill>
                  <a:schemeClr val="bg1"/>
                </a:solidFill>
                <a:latin typeface="+mn-lt"/>
                <a:ea typeface="+mn-ea"/>
              </a:rPr>
              <a:t>引导内核，挂载磁盘，加载驱动</a:t>
            </a:r>
            <a:endParaRPr lang="en-US" altLang="zh-CN" sz="1399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19678" y="5009533"/>
            <a:ext cx="10958995" cy="1180638"/>
          </a:xfrm>
          <a:prstGeom prst="rect">
            <a:avLst/>
          </a:prstGeom>
          <a:gradFill flip="none" rotWithShape="1">
            <a:gsLst>
              <a:gs pos="85000">
                <a:srgbClr val="666666">
                  <a:alpha val="0"/>
                </a:srgbClr>
              </a:gs>
              <a:gs pos="100000">
                <a:srgbClr val="666666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90000">
                  <a:srgbClr val="666666">
                    <a:alpha val="0"/>
                  </a:srgbClr>
                </a:gs>
                <a:gs pos="10000">
                  <a:srgbClr val="666666">
                    <a:alpha val="0"/>
                  </a:srgbClr>
                </a:gs>
                <a:gs pos="0">
                  <a:srgbClr val="C7000B"/>
                </a:gs>
                <a:gs pos="100000">
                  <a:srgbClr val="C7000B"/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/>
            <a:endParaRPr lang="zh-CN" altLang="en-US" sz="1000"/>
          </a:p>
        </p:txBody>
      </p:sp>
      <p:sp>
        <p:nvSpPr>
          <p:cNvPr id="145" name="矩形 144"/>
          <p:cNvSpPr/>
          <p:nvPr/>
        </p:nvSpPr>
        <p:spPr>
          <a:xfrm>
            <a:off x="915789" y="5138368"/>
            <a:ext cx="10366775" cy="64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99" dirty="0">
                <a:solidFill>
                  <a:srgbClr val="1D1D1A"/>
                </a:solidFill>
              </a:rPr>
              <a:t>前三个阶段在虚拟化场景中至少</a:t>
            </a:r>
            <a:r>
              <a:rPr lang="en-US" altLang="zh-CN" sz="1799" dirty="0">
                <a:solidFill>
                  <a:srgbClr val="1D1D1A"/>
                </a:solidFill>
              </a:rPr>
              <a:t>100ms</a:t>
            </a:r>
            <a:r>
              <a:rPr lang="zh-CN" altLang="en-US" sz="1799" dirty="0">
                <a:solidFill>
                  <a:srgbClr val="1D1D1A"/>
                </a:solidFill>
              </a:rPr>
              <a:t>以上时间，</a:t>
            </a:r>
            <a:r>
              <a:rPr lang="en-US" altLang="zh-CN" sz="1799" dirty="0">
                <a:solidFill>
                  <a:srgbClr val="1D1D1A"/>
                </a:solidFill>
              </a:rPr>
              <a:t>StratoVirt</a:t>
            </a:r>
            <a:r>
              <a:rPr lang="zh-CN" altLang="en-US" sz="1799" dirty="0">
                <a:solidFill>
                  <a:srgbClr val="1D1D1A"/>
                </a:solidFill>
              </a:rPr>
              <a:t>为了加快流程，会跳过阶段</a:t>
            </a:r>
            <a:r>
              <a:rPr lang="en-US" altLang="zh-CN" sz="1799" dirty="0">
                <a:solidFill>
                  <a:srgbClr val="1D1D1A"/>
                </a:solidFill>
              </a:rPr>
              <a:t>1~2</a:t>
            </a:r>
            <a:r>
              <a:rPr lang="zh-CN" altLang="en-US" sz="1799" dirty="0">
                <a:solidFill>
                  <a:srgbClr val="1D1D1A"/>
                </a:solidFill>
              </a:rPr>
              <a:t>，同时将</a:t>
            </a:r>
            <a:r>
              <a:rPr lang="en-US" altLang="zh-CN" sz="1799" dirty="0">
                <a:solidFill>
                  <a:srgbClr val="1D1D1A"/>
                </a:solidFill>
              </a:rPr>
              <a:t>setup</a:t>
            </a:r>
            <a:r>
              <a:rPr lang="zh-CN" altLang="en-US" sz="1799" dirty="0">
                <a:solidFill>
                  <a:srgbClr val="1D1D1A"/>
                </a:solidFill>
              </a:rPr>
              <a:t>阶段在</a:t>
            </a:r>
            <a:r>
              <a:rPr lang="en-US" altLang="zh-CN" sz="1799" dirty="0">
                <a:solidFill>
                  <a:srgbClr val="1D1D1A"/>
                </a:solidFill>
              </a:rPr>
              <a:t>Boot Loader</a:t>
            </a:r>
            <a:r>
              <a:rPr lang="zh-CN" altLang="en-US" sz="1799" dirty="0">
                <a:solidFill>
                  <a:srgbClr val="1D1D1A"/>
                </a:solidFill>
              </a:rPr>
              <a:t>中实现，会初始</a:t>
            </a:r>
            <a:r>
              <a:rPr lang="en-US" altLang="zh-CN" sz="1799" dirty="0">
                <a:solidFill>
                  <a:srgbClr val="1D1D1A"/>
                </a:solidFill>
              </a:rPr>
              <a:t>VCPU</a:t>
            </a:r>
            <a:r>
              <a:rPr lang="zh-CN" altLang="en-US" sz="1799" dirty="0">
                <a:solidFill>
                  <a:srgbClr val="1D1D1A"/>
                </a:solidFill>
              </a:rPr>
              <a:t>到保护模式，然后直接启动虚拟机</a:t>
            </a:r>
            <a:endParaRPr lang="en-US" altLang="zh-CN" sz="1799" dirty="0">
              <a:solidFill>
                <a:srgbClr val="1D1D1A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82955" y="3124320"/>
            <a:ext cx="916426" cy="635546"/>
            <a:chOff x="10408444" y="3133725"/>
            <a:chExt cx="916784" cy="635794"/>
          </a:xfrm>
        </p:grpSpPr>
        <p:sp>
          <p:nvSpPr>
            <p:cNvPr id="3" name="圆角矩形 2"/>
            <p:cNvSpPr/>
            <p:nvPr/>
          </p:nvSpPr>
          <p:spPr>
            <a:xfrm>
              <a:off x="10408444" y="3133725"/>
              <a:ext cx="916784" cy="635794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799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518985" y="3220790"/>
              <a:ext cx="695703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Hypervisor</a:t>
              </a:r>
            </a:p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Direct Boot</a:t>
              </a:r>
            </a:p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kernel</a:t>
              </a:r>
              <a:endPara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7074" y="325969"/>
            <a:ext cx="10742613" cy="872067"/>
          </a:xfrm>
        </p:spPr>
        <p:txBody>
          <a:bodyPr/>
          <a:lstStyle/>
          <a:p>
            <a:pPr lvl="1" algn="l" defTabSz="914204" rtl="0" fontAlgn="base">
              <a:lnSpc>
                <a:spcPts val="3429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99" b="1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目录</a:t>
            </a:r>
            <a:endParaRPr lang="zh-CN" altLang="en-US" sz="2799" b="1" kern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3011" y="163972"/>
            <a:ext cx="10214893" cy="984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64962" y="1533280"/>
            <a:ext cx="2049577" cy="2624081"/>
          </a:xfrm>
          <a:prstGeom prst="rect">
            <a:avLst/>
          </a:prstGeom>
          <a:solidFill>
            <a:srgbClr val="C7000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03074" y="1537096"/>
            <a:ext cx="2028598" cy="2620265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74107" y="1537096"/>
            <a:ext cx="2026779" cy="2620266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34173" y="2589371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kumimoji="1" lang="zh-CN" altLang="en-US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162975" y="2589368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346948" y="2599133"/>
            <a:ext cx="2285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dirty="0" err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教学实践</a:t>
            </a:r>
            <a:endParaRPr kumimoji="1"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09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 dirty="0"/>
              <a:t>开源理念在基础软件</a:t>
            </a:r>
            <a:r>
              <a:rPr lang="en-US" altLang="zh-CN" dirty="0"/>
              <a:t>(</a:t>
            </a:r>
            <a:r>
              <a:rPr lang="zh-CN" altLang="en-US" dirty="0"/>
              <a:t>操作系统</a:t>
            </a:r>
            <a:r>
              <a:rPr lang="en-US" altLang="zh-CN" dirty="0"/>
              <a:t>)</a:t>
            </a:r>
            <a:r>
              <a:rPr lang="zh-CN" altLang="en-US" dirty="0"/>
              <a:t>教学中的探讨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34218" y="1207142"/>
            <a:ext cx="6574974" cy="4879805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学习的过程中学会如何参与开源社区</a:t>
            </a:r>
            <a:endParaRPr lang="en-US" altLang="zh-CN" dirty="0"/>
          </a:p>
          <a:p>
            <a:pPr lvl="1"/>
            <a:r>
              <a:rPr lang="zh-CN" altLang="en-US" dirty="0"/>
              <a:t>了解开源社区的理念</a:t>
            </a:r>
            <a:endParaRPr lang="en-US" altLang="zh-CN" dirty="0"/>
          </a:p>
          <a:p>
            <a:pPr lvl="1"/>
            <a:r>
              <a:rPr lang="zh-CN" altLang="en-US" dirty="0"/>
              <a:t>学习邮件列表、</a:t>
            </a:r>
            <a:r>
              <a:rPr lang="en-US" altLang="zh-CN" dirty="0"/>
              <a:t>Issue</a:t>
            </a:r>
            <a:r>
              <a:rPr lang="zh-CN" altLang="en-US" dirty="0"/>
              <a:t>、</a:t>
            </a:r>
            <a:r>
              <a:rPr lang="en-US" altLang="zh-CN" dirty="0"/>
              <a:t>PR </a:t>
            </a:r>
            <a:r>
              <a:rPr lang="zh-CN" altLang="en-US" dirty="0"/>
              <a:t>的基本礼仪</a:t>
            </a:r>
            <a:endParaRPr lang="en-US" altLang="zh-CN" dirty="0"/>
          </a:p>
          <a:p>
            <a:pPr lvl="1"/>
            <a:r>
              <a:rPr lang="zh-CN" altLang="en-US" dirty="0"/>
              <a:t>如何同社区的开发者沟通交流</a:t>
            </a:r>
            <a:endParaRPr lang="en-US" altLang="zh-CN" dirty="0"/>
          </a:p>
          <a:p>
            <a:pPr lvl="1"/>
            <a:r>
              <a:rPr lang="zh-CN" altLang="en-US" dirty="0"/>
              <a:t>如何成为“明星” 开发者</a:t>
            </a:r>
            <a:endParaRPr lang="en-US" altLang="zh-CN" dirty="0"/>
          </a:p>
          <a:p>
            <a:r>
              <a:rPr lang="zh-CN" altLang="en-US" dirty="0"/>
              <a:t>参与开源社区的途径</a:t>
            </a:r>
            <a:endParaRPr lang="en-US" altLang="zh-CN" dirty="0"/>
          </a:p>
          <a:p>
            <a:pPr lvl="1"/>
            <a:r>
              <a:rPr lang="zh-CN" altLang="en-US" dirty="0"/>
              <a:t>参与开源相关比赛</a:t>
            </a:r>
            <a:endParaRPr lang="en-US" altLang="zh-CN" dirty="0"/>
          </a:p>
          <a:p>
            <a:pPr lvl="1"/>
            <a:r>
              <a:rPr lang="zh-CN" altLang="en-US" dirty="0"/>
              <a:t>参与本地社区的线下活动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552" y="2648421"/>
            <a:ext cx="4444993" cy="199724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30341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dirty="0"/>
              <a:t>openEuler </a:t>
            </a:r>
            <a:r>
              <a:rPr lang="zh-CN" altLang="en-US" dirty="0"/>
              <a:t>在基础软件</a:t>
            </a:r>
            <a:r>
              <a:rPr lang="en-US" altLang="zh-CN" dirty="0"/>
              <a:t>(</a:t>
            </a:r>
            <a:r>
              <a:rPr lang="zh-CN" altLang="en-US" dirty="0"/>
              <a:t>操作系统</a:t>
            </a:r>
            <a:r>
              <a:rPr lang="en-US" altLang="zh-CN" dirty="0"/>
              <a:t>)</a:t>
            </a:r>
            <a:r>
              <a:rPr lang="zh-CN" altLang="en-US" dirty="0"/>
              <a:t>教学中的实践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34218" y="1207142"/>
            <a:ext cx="6574974" cy="4879805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教学过程的实践</a:t>
            </a:r>
            <a:endParaRPr lang="en-US" altLang="zh-CN" dirty="0"/>
          </a:p>
          <a:p>
            <a:pPr lvl="1"/>
            <a:r>
              <a:rPr lang="zh-CN" altLang="en-US" dirty="0"/>
              <a:t>操作系统课程</a:t>
            </a:r>
            <a:endParaRPr lang="en-US" altLang="zh-CN" dirty="0"/>
          </a:p>
          <a:p>
            <a:pPr lvl="1"/>
            <a:r>
              <a:rPr lang="zh-CN" altLang="en-US" dirty="0"/>
              <a:t>操作系统实践课程</a:t>
            </a:r>
            <a:endParaRPr lang="en-US" altLang="zh-CN" dirty="0"/>
          </a:p>
          <a:p>
            <a:pPr lvl="1"/>
            <a:r>
              <a:rPr lang="en-US" altLang="zh-CN" dirty="0"/>
              <a:t>Linux </a:t>
            </a:r>
            <a:r>
              <a:rPr lang="zh-CN" altLang="en-US" dirty="0"/>
              <a:t>课程</a:t>
            </a:r>
            <a:endParaRPr lang="en-US" altLang="zh-CN" dirty="0"/>
          </a:p>
          <a:p>
            <a:r>
              <a:rPr lang="en-US" altLang="zh-CN" dirty="0"/>
              <a:t>openEuler </a:t>
            </a:r>
            <a:r>
              <a:rPr lang="zh-CN" altLang="en-US" dirty="0"/>
              <a:t>线上线下活动</a:t>
            </a:r>
            <a:endParaRPr lang="en-US" altLang="zh-CN" dirty="0"/>
          </a:p>
          <a:p>
            <a:pPr lvl="1"/>
            <a:r>
              <a:rPr lang="zh-CN" altLang="en-US" dirty="0"/>
              <a:t>“暑期 </a:t>
            </a:r>
            <a:r>
              <a:rPr lang="en-US" altLang="zh-CN" dirty="0"/>
              <a:t>2020</a:t>
            </a:r>
            <a:r>
              <a:rPr lang="zh-CN" altLang="en-US" dirty="0"/>
              <a:t>” </a:t>
            </a:r>
            <a:r>
              <a:rPr lang="en-US" altLang="zh-CN" dirty="0"/>
              <a:t>-&gt; </a:t>
            </a:r>
            <a:r>
              <a:rPr lang="zh-CN" altLang="en-US" dirty="0"/>
              <a:t>“暑期 </a:t>
            </a:r>
            <a:r>
              <a:rPr lang="en-US" altLang="zh-CN" dirty="0"/>
              <a:t>2021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openEuler 2020 </a:t>
            </a:r>
            <a:r>
              <a:rPr lang="zh-CN" altLang="en-US" dirty="0"/>
              <a:t>高校开发者大赛”</a:t>
            </a:r>
            <a:endParaRPr lang="en-US" altLang="zh-CN" dirty="0"/>
          </a:p>
          <a:p>
            <a:pPr lvl="1"/>
            <a:r>
              <a:rPr lang="en-US" altLang="zh-CN" dirty="0"/>
              <a:t>User Group</a:t>
            </a:r>
            <a:r>
              <a:rPr lang="zh-CN" altLang="en-US" dirty="0"/>
              <a:t>、</a:t>
            </a:r>
            <a:r>
              <a:rPr lang="en-US" altLang="zh-CN" dirty="0"/>
              <a:t>Meetup</a:t>
            </a:r>
            <a:r>
              <a:rPr lang="zh-CN" altLang="en-US" dirty="0"/>
              <a:t>、</a:t>
            </a:r>
            <a:r>
              <a:rPr lang="en-US" altLang="zh-CN" dirty="0"/>
              <a:t>Workshop</a:t>
            </a:r>
            <a:r>
              <a:rPr lang="zh-CN" altLang="en-US" dirty="0"/>
              <a:t>、峰会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6" y="1533200"/>
            <a:ext cx="3014444" cy="38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7074" y="325969"/>
            <a:ext cx="10742613" cy="872067"/>
          </a:xfrm>
        </p:spPr>
        <p:txBody>
          <a:bodyPr/>
          <a:lstStyle/>
          <a:p>
            <a:pPr lvl="1" algn="l" defTabSz="914204" rtl="0" fontAlgn="base">
              <a:lnSpc>
                <a:spcPts val="3429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99" b="1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目录</a:t>
            </a:r>
            <a:endParaRPr lang="zh-CN" altLang="en-US" sz="2799" b="1" kern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3011" y="163972"/>
            <a:ext cx="10214893" cy="984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71806" y="1529465"/>
            <a:ext cx="2049577" cy="2624081"/>
          </a:xfrm>
          <a:prstGeom prst="rect">
            <a:avLst/>
          </a:prstGeom>
          <a:solidFill>
            <a:srgbClr val="C7000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09469" y="1533281"/>
            <a:ext cx="2028598" cy="2620265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76947" y="1533280"/>
            <a:ext cx="2109113" cy="2620266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34173" y="2589371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kumimoji="1" lang="zh-CN" altLang="en-US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162975" y="2589368"/>
            <a:ext cx="19664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377944" y="2599133"/>
            <a:ext cx="22856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dirty="0" err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openEuler</a:t>
            </a:r>
            <a:r>
              <a:rPr kumimoji="1" lang="zh-CN" altLang="en-US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教学实践</a:t>
            </a:r>
            <a:endParaRPr kumimoji="1"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103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12"/>
            <a:fld id="{F17B4F1F-7D51-426C-9786-F8A46C8F3380}" type="slidenum">
              <a:rPr lang="en-US" smtClean="0">
                <a:solidFill>
                  <a:srgbClr val="1D1D1A"/>
                </a:solidFill>
                <a:latin typeface="Arial" panose="020B0604020202020204" pitchFamily="34" charset="0"/>
              </a:rPr>
              <a:pPr defTabSz="914112"/>
              <a:t>4</a:t>
            </a:fld>
            <a:endParaRPr lang="en-US" dirty="0">
              <a:solidFill>
                <a:srgbClr val="1D1D1A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77" y="4355023"/>
            <a:ext cx="2986311" cy="752550"/>
          </a:xfrm>
          <a:prstGeom prst="rect">
            <a:avLst/>
          </a:prstGeom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 dirty="0"/>
              <a:t>什么是 </a:t>
            </a:r>
            <a:r>
              <a:rPr lang="en-US" altLang="zh-CN" dirty="0" err="1" smtClean="0"/>
              <a:t>openEuler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27621" y="4269633"/>
            <a:ext cx="4790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社区网站：</a:t>
            </a:r>
            <a:r>
              <a:rPr lang="en-US" altLang="zh-CN" sz="1600" dirty="0" smtClean="0">
                <a:latin typeface="Century Gothic"/>
                <a:ea typeface="微软雅黑" panose="020B0503020204020204" pitchFamily="34" charset="-122"/>
              </a:rPr>
              <a:t>openEuler.org</a:t>
            </a:r>
            <a:endParaRPr lang="en-US" altLang="zh-CN" sz="1600" dirty="0" smtClean="0"/>
          </a:p>
          <a:p>
            <a:r>
              <a:rPr lang="zh-CN" altLang="en-US" dirty="0" smtClean="0"/>
              <a:t>代码</a:t>
            </a:r>
            <a:r>
              <a:rPr lang="zh-CN" altLang="en-US" dirty="0"/>
              <a:t>仓库：</a:t>
            </a:r>
            <a:r>
              <a:rPr lang="en-US" altLang="zh-CN" sz="1600" dirty="0">
                <a:latin typeface="Century Gothic"/>
                <a:ea typeface="微软雅黑" panose="020B0503020204020204" pitchFamily="34" charset="-122"/>
              </a:rPr>
              <a:t>https://gitee.com/openeuler</a:t>
            </a:r>
          </a:p>
          <a:p>
            <a:r>
              <a:rPr lang="zh-CN" altLang="en-US" dirty="0"/>
              <a:t>软件包仓：</a:t>
            </a:r>
            <a:r>
              <a:rPr lang="en-US" altLang="zh-CN" sz="1600" dirty="0">
                <a:latin typeface="Century Gothic"/>
                <a:ea typeface="微软雅黑" panose="020B0503020204020204" pitchFamily="34" charset="-122"/>
              </a:rPr>
              <a:t>https://gitee.com/src-openeuler</a:t>
            </a:r>
          </a:p>
        </p:txBody>
      </p:sp>
      <p:sp>
        <p:nvSpPr>
          <p:cNvPr id="3" name="矩形 2"/>
          <p:cNvSpPr/>
          <p:nvPr/>
        </p:nvSpPr>
        <p:spPr>
          <a:xfrm>
            <a:off x="827620" y="1853317"/>
            <a:ext cx="890531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+mn-ea"/>
              </a:rPr>
              <a:t>openEuler</a:t>
            </a:r>
            <a:r>
              <a:rPr lang="zh-CN" altLang="en-US" dirty="0">
                <a:latin typeface="+mn-ea"/>
              </a:rPr>
              <a:t>是开源、免费的</a:t>
            </a:r>
            <a:r>
              <a:rPr lang="en-US" altLang="zh-CN" dirty="0">
                <a:latin typeface="+mn-ea"/>
              </a:rPr>
              <a:t>LINUX</a:t>
            </a:r>
            <a:r>
              <a:rPr lang="zh-CN" altLang="en-US" dirty="0">
                <a:latin typeface="+mn-ea"/>
              </a:rPr>
              <a:t>发行版，也是个创新平台。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n-ea"/>
              </a:rPr>
              <a:t>openEuler</a:t>
            </a:r>
            <a:r>
              <a:rPr lang="zh-CN" altLang="en-US" dirty="0">
                <a:latin typeface="+mn-ea"/>
              </a:rPr>
              <a:t>是一款通用服务器操作系统</a:t>
            </a:r>
            <a:r>
              <a:rPr lang="zh-CN" altLang="en-US" dirty="0" smtClean="0">
                <a:latin typeface="+mn-ea"/>
              </a:rPr>
              <a:t>；支持</a:t>
            </a:r>
            <a:r>
              <a:rPr lang="en-US" altLang="zh-CN" dirty="0">
                <a:latin typeface="+mn-ea"/>
              </a:rPr>
              <a:t>x86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ARM</a:t>
            </a:r>
            <a:r>
              <a:rPr lang="zh-CN" altLang="en-US" dirty="0">
                <a:latin typeface="+mn-ea"/>
              </a:rPr>
              <a:t>等多种处理器架构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适用于</a:t>
            </a:r>
            <a:r>
              <a:rPr lang="zh-CN" altLang="en-US" dirty="0">
                <a:latin typeface="+mn-ea"/>
              </a:rPr>
              <a:t>数据库、大数据、云计算、人工智能等各种应用场景。</a:t>
            </a:r>
          </a:p>
        </p:txBody>
      </p:sp>
    </p:spTree>
    <p:extLst>
      <p:ext uri="{BB962C8B-B14F-4D97-AF65-F5344CB8AC3E}">
        <p14:creationId xmlns:p14="http://schemas.microsoft.com/office/powerpoint/2010/main" val="34234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openEuler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发展历程一览</a:t>
            </a:r>
          </a:p>
        </p:txBody>
      </p:sp>
      <p:sp>
        <p:nvSpPr>
          <p:cNvPr id="3" name="任意多边形 15"/>
          <p:cNvSpPr/>
          <p:nvPr/>
        </p:nvSpPr>
        <p:spPr bwMode="auto">
          <a:xfrm rot="287689">
            <a:off x="1841854" y="2091048"/>
            <a:ext cx="1635133" cy="123031"/>
          </a:xfrm>
          <a:custGeom>
            <a:avLst/>
            <a:gdLst>
              <a:gd name="connsiteX0" fmla="*/ 1635133 w 1635133"/>
              <a:gd name="connsiteY0" fmla="*/ 0 h 123031"/>
              <a:gd name="connsiteX1" fmla="*/ 1635133 w 1635133"/>
              <a:gd name="connsiteY1" fmla="*/ 85230 h 123031"/>
              <a:gd name="connsiteX2" fmla="*/ 1117441 w 1635133"/>
              <a:gd name="connsiteY2" fmla="*/ 89841 h 123031"/>
              <a:gd name="connsiteX3" fmla="*/ 76122 w 1635133"/>
              <a:gd name="connsiteY3" fmla="*/ 119331 h 123031"/>
              <a:gd name="connsiteX4" fmla="*/ 0 w 1635133"/>
              <a:gd name="connsiteY4" fmla="*/ 123031 h 123031"/>
              <a:gd name="connsiteX5" fmla="*/ 496831 w 1635133"/>
              <a:gd name="connsiteY5" fmla="*/ 69174 h 123031"/>
              <a:gd name="connsiteX6" fmla="*/ 1552376 w 1635133"/>
              <a:gd name="connsiteY6" fmla="*/ 2506 h 12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133" h="123031">
                <a:moveTo>
                  <a:pt x="1635133" y="0"/>
                </a:moveTo>
                <a:lnTo>
                  <a:pt x="1635133" y="85230"/>
                </a:lnTo>
                <a:lnTo>
                  <a:pt x="1117441" y="89841"/>
                </a:lnTo>
                <a:cubicBezTo>
                  <a:pt x="743710" y="96689"/>
                  <a:pt x="393604" y="106696"/>
                  <a:pt x="76122" y="119331"/>
                </a:cubicBezTo>
                <a:lnTo>
                  <a:pt x="0" y="123031"/>
                </a:lnTo>
                <a:lnTo>
                  <a:pt x="496831" y="69174"/>
                </a:lnTo>
                <a:cubicBezTo>
                  <a:pt x="818651" y="40609"/>
                  <a:pt x="1173540" y="17987"/>
                  <a:pt x="1552376" y="2506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任意多边形 41"/>
          <p:cNvSpPr/>
          <p:nvPr/>
        </p:nvSpPr>
        <p:spPr bwMode="auto">
          <a:xfrm>
            <a:off x="5386357" y="2420888"/>
            <a:ext cx="1424049" cy="1378510"/>
          </a:xfrm>
          <a:custGeom>
            <a:avLst/>
            <a:gdLst>
              <a:gd name="connsiteX0" fmla="*/ 16177 w 1424049"/>
              <a:gd name="connsiteY0" fmla="*/ 0 h 1378510"/>
              <a:gd name="connsiteX1" fmla="*/ 158601 w 1424049"/>
              <a:gd name="connsiteY1" fmla="*/ 29727 h 1378510"/>
              <a:gd name="connsiteX2" fmla="*/ 1424049 w 1424049"/>
              <a:gd name="connsiteY2" fmla="*/ 847421 h 1378510"/>
              <a:gd name="connsiteX3" fmla="*/ 1043780 w 1424049"/>
              <a:gd name="connsiteY3" fmla="*/ 1338262 h 1378510"/>
              <a:gd name="connsiteX4" fmla="*/ 970658 w 1424049"/>
              <a:gd name="connsiteY4" fmla="*/ 1378510 h 1378510"/>
              <a:gd name="connsiteX5" fmla="*/ 883990 w 1424049"/>
              <a:gd name="connsiteY5" fmla="*/ 1236447 h 1378510"/>
              <a:gd name="connsiteX6" fmla="*/ 883990 w 1424049"/>
              <a:gd name="connsiteY6" fmla="*/ 1210210 h 1378510"/>
              <a:gd name="connsiteX7" fmla="*/ 994787 w 1424049"/>
              <a:gd name="connsiteY7" fmla="*/ 1136751 h 1378510"/>
              <a:gd name="connsiteX8" fmla="*/ 1202969 w 1424049"/>
              <a:gd name="connsiteY8" fmla="*/ 807413 h 1378510"/>
              <a:gd name="connsiteX9" fmla="*/ 34993 w 1424049"/>
              <a:gd name="connsiteY9" fmla="*/ 105819 h 1378510"/>
              <a:gd name="connsiteX10" fmla="*/ 0 w 1424049"/>
              <a:gd name="connsiteY10" fmla="*/ 99752 h 137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4049" h="1378510">
                <a:moveTo>
                  <a:pt x="16177" y="0"/>
                </a:moveTo>
                <a:lnTo>
                  <a:pt x="158601" y="29727"/>
                </a:lnTo>
                <a:cubicBezTo>
                  <a:pt x="922082" y="206937"/>
                  <a:pt x="1424049" y="507039"/>
                  <a:pt x="1424049" y="847421"/>
                </a:cubicBezTo>
                <a:cubicBezTo>
                  <a:pt x="1424049" y="1026122"/>
                  <a:pt x="1285695" y="1193720"/>
                  <a:pt x="1043780" y="1338262"/>
                </a:cubicBezTo>
                <a:lnTo>
                  <a:pt x="970658" y="1378510"/>
                </a:lnTo>
                <a:lnTo>
                  <a:pt x="883990" y="1236447"/>
                </a:lnTo>
                <a:lnTo>
                  <a:pt x="883990" y="1210210"/>
                </a:lnTo>
                <a:lnTo>
                  <a:pt x="994787" y="1136751"/>
                </a:lnTo>
                <a:cubicBezTo>
                  <a:pt x="1128841" y="1035526"/>
                  <a:pt x="1202969" y="924234"/>
                  <a:pt x="1202969" y="807413"/>
                </a:cubicBezTo>
                <a:cubicBezTo>
                  <a:pt x="1202969" y="515360"/>
                  <a:pt x="739666" y="257868"/>
                  <a:pt x="34993" y="105819"/>
                </a:cubicBezTo>
                <a:lnTo>
                  <a:pt x="0" y="99752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任意多边形 22"/>
          <p:cNvSpPr/>
          <p:nvPr/>
        </p:nvSpPr>
        <p:spPr bwMode="auto">
          <a:xfrm rot="614305">
            <a:off x="3600808" y="2252395"/>
            <a:ext cx="1732092" cy="155187"/>
          </a:xfrm>
          <a:custGeom>
            <a:avLst/>
            <a:gdLst>
              <a:gd name="connsiteX0" fmla="*/ 0 w 1732092"/>
              <a:gd name="connsiteY0" fmla="*/ 65797 h 155187"/>
              <a:gd name="connsiteX1" fmla="*/ 275524 w 1732092"/>
              <a:gd name="connsiteY1" fmla="*/ 46184 h 155187"/>
              <a:gd name="connsiteX2" fmla="*/ 1294236 w 1732092"/>
              <a:gd name="connsiteY2" fmla="*/ 4904 h 155187"/>
              <a:gd name="connsiteX3" fmla="*/ 1732092 w 1732092"/>
              <a:gd name="connsiteY3" fmla="*/ 0 h 155187"/>
              <a:gd name="connsiteX4" fmla="*/ 1732092 w 1732092"/>
              <a:gd name="connsiteY4" fmla="*/ 94615 h 155187"/>
              <a:gd name="connsiteX5" fmla="*/ 1314413 w 1732092"/>
              <a:gd name="connsiteY5" fmla="*/ 98332 h 155187"/>
              <a:gd name="connsiteX6" fmla="*/ 520604 w 1732092"/>
              <a:gd name="connsiteY6" fmla="*/ 123518 h 155187"/>
              <a:gd name="connsiteX7" fmla="*/ 9647 w 1732092"/>
              <a:gd name="connsiteY7" fmla="*/ 155187 h 15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092" h="155187">
                <a:moveTo>
                  <a:pt x="0" y="65797"/>
                </a:moveTo>
                <a:lnTo>
                  <a:pt x="275524" y="46184"/>
                </a:lnTo>
                <a:cubicBezTo>
                  <a:pt x="590315" y="27191"/>
                  <a:pt x="932677" y="13121"/>
                  <a:pt x="1294236" y="4904"/>
                </a:cubicBezTo>
                <a:lnTo>
                  <a:pt x="1732092" y="0"/>
                </a:lnTo>
                <a:lnTo>
                  <a:pt x="1732092" y="94615"/>
                </a:lnTo>
                <a:lnTo>
                  <a:pt x="1314413" y="98332"/>
                </a:lnTo>
                <a:cubicBezTo>
                  <a:pt x="1038620" y="103287"/>
                  <a:pt x="772840" y="111821"/>
                  <a:pt x="520604" y="123518"/>
                </a:cubicBezTo>
                <a:lnTo>
                  <a:pt x="9647" y="155187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任意多边形 40"/>
          <p:cNvSpPr/>
          <p:nvPr/>
        </p:nvSpPr>
        <p:spPr bwMode="auto">
          <a:xfrm>
            <a:off x="5666334" y="3706230"/>
            <a:ext cx="4503997" cy="1671098"/>
          </a:xfrm>
          <a:custGeom>
            <a:avLst/>
            <a:gdLst>
              <a:gd name="connsiteX0" fmla="*/ 4503997 w 4503997"/>
              <a:gd name="connsiteY0" fmla="*/ 1220719 h 1671098"/>
              <a:gd name="connsiteX1" fmla="*/ 4466008 w 4503997"/>
              <a:gd name="connsiteY1" fmla="*/ 1258955 h 1671098"/>
              <a:gd name="connsiteX2" fmla="*/ 4434316 w 4503997"/>
              <a:gd name="connsiteY2" fmla="*/ 1251159 h 1671098"/>
              <a:gd name="connsiteX3" fmla="*/ 4497937 w 4503997"/>
              <a:gd name="connsiteY3" fmla="*/ 1223911 h 1671098"/>
              <a:gd name="connsiteX4" fmla="*/ 507026 w 4503997"/>
              <a:gd name="connsiteY4" fmla="*/ 0 h 1671098"/>
              <a:gd name="connsiteX5" fmla="*/ 605919 w 4503997"/>
              <a:gd name="connsiteY5" fmla="*/ 162103 h 1671098"/>
              <a:gd name="connsiteX6" fmla="*/ 574835 w 4503997"/>
              <a:gd name="connsiteY6" fmla="*/ 182259 h 1671098"/>
              <a:gd name="connsiteX7" fmla="*/ 288032 w 4503997"/>
              <a:gd name="connsiteY7" fmla="*/ 628462 h 1671098"/>
              <a:gd name="connsiteX8" fmla="*/ 984024 w 4503997"/>
              <a:gd name="connsiteY8" fmla="*/ 1290388 h 1671098"/>
              <a:gd name="connsiteX9" fmla="*/ 1146283 w 4503997"/>
              <a:gd name="connsiteY9" fmla="*/ 1348482 h 1671098"/>
              <a:gd name="connsiteX10" fmla="*/ 1066923 w 4503997"/>
              <a:gd name="connsiteY10" fmla="*/ 1671098 h 1671098"/>
              <a:gd name="connsiteX11" fmla="*/ 1047673 w 4503997"/>
              <a:gd name="connsiteY11" fmla="*/ 1665428 h 1671098"/>
              <a:gd name="connsiteX12" fmla="*/ 0 w 4503997"/>
              <a:gd name="connsiteY12" fmla="*/ 710065 h 1671098"/>
              <a:gd name="connsiteX13" fmla="*/ 421982 w 4503997"/>
              <a:gd name="connsiteY13" fmla="*/ 54456 h 16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3997" h="1671098">
                <a:moveTo>
                  <a:pt x="4503997" y="1220719"/>
                </a:moveTo>
                <a:lnTo>
                  <a:pt x="4466008" y="1258955"/>
                </a:lnTo>
                <a:lnTo>
                  <a:pt x="4434316" y="1251159"/>
                </a:lnTo>
                <a:lnTo>
                  <a:pt x="4497937" y="1223911"/>
                </a:lnTo>
                <a:close/>
                <a:moveTo>
                  <a:pt x="507026" y="0"/>
                </a:moveTo>
                <a:lnTo>
                  <a:pt x="605919" y="162103"/>
                </a:lnTo>
                <a:lnTo>
                  <a:pt x="574835" y="182259"/>
                </a:lnTo>
                <a:cubicBezTo>
                  <a:pt x="391928" y="314899"/>
                  <a:pt x="288032" y="466901"/>
                  <a:pt x="288032" y="628462"/>
                </a:cubicBezTo>
                <a:cubicBezTo>
                  <a:pt x="288032" y="886960"/>
                  <a:pt x="554005" y="1120986"/>
                  <a:pt x="984024" y="1290388"/>
                </a:cubicBezTo>
                <a:lnTo>
                  <a:pt x="1146283" y="1348482"/>
                </a:lnTo>
                <a:lnTo>
                  <a:pt x="1066923" y="1671098"/>
                </a:lnTo>
                <a:lnTo>
                  <a:pt x="1047673" y="1665428"/>
                </a:lnTo>
                <a:cubicBezTo>
                  <a:pt x="415582" y="1458382"/>
                  <a:pt x="0" y="1107755"/>
                  <a:pt x="0" y="710065"/>
                </a:cubicBezTo>
                <a:cubicBezTo>
                  <a:pt x="0" y="466481"/>
                  <a:pt x="155908" y="240551"/>
                  <a:pt x="421982" y="54456"/>
                </a:cubicBezTo>
                <a:close/>
              </a:path>
            </a:pathLst>
          </a:custGeom>
          <a:solidFill>
            <a:srgbClr val="00B0F0">
              <a:alpha val="8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任意多边形 52"/>
          <p:cNvSpPr/>
          <p:nvPr/>
        </p:nvSpPr>
        <p:spPr bwMode="auto">
          <a:xfrm>
            <a:off x="6813055" y="5075933"/>
            <a:ext cx="3014241" cy="873224"/>
          </a:xfrm>
          <a:custGeom>
            <a:avLst/>
            <a:gdLst>
              <a:gd name="connsiteX0" fmla="*/ 76932 w 3014241"/>
              <a:gd name="connsiteY0" fmla="*/ 0 h 873224"/>
              <a:gd name="connsiteX1" fmla="*/ 189842 w 3014241"/>
              <a:gd name="connsiteY1" fmla="*/ 43196 h 873224"/>
              <a:gd name="connsiteX2" fmla="*/ 2273749 w 3014241"/>
              <a:gd name="connsiteY2" fmla="*/ 367577 h 873224"/>
              <a:gd name="connsiteX3" fmla="*/ 2486079 w 3014241"/>
              <a:gd name="connsiteY3" fmla="*/ 371028 h 873224"/>
              <a:gd name="connsiteX4" fmla="*/ 2588475 w 3014241"/>
              <a:gd name="connsiteY4" fmla="*/ 226758 h 873224"/>
              <a:gd name="connsiteX5" fmla="*/ 3014241 w 3014241"/>
              <a:gd name="connsiteY5" fmla="*/ 661866 h 873224"/>
              <a:gd name="connsiteX6" fmla="*/ 2129644 w 3014241"/>
              <a:gd name="connsiteY6" fmla="*/ 873224 h 873224"/>
              <a:gd name="connsiteX7" fmla="*/ 2243406 w 3014241"/>
              <a:gd name="connsiteY7" fmla="*/ 712940 h 873224"/>
              <a:gd name="connsiteX8" fmla="*/ 2140898 w 3014241"/>
              <a:gd name="connsiteY8" fmla="*/ 708328 h 873224"/>
              <a:gd name="connsiteX9" fmla="*/ 202022 w 3014241"/>
              <a:gd name="connsiteY9" fmla="*/ 391493 h 873224"/>
              <a:gd name="connsiteX10" fmla="*/ 0 w 3014241"/>
              <a:gd name="connsiteY10" fmla="*/ 323099 h 87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4241" h="873224">
                <a:moveTo>
                  <a:pt x="76932" y="0"/>
                </a:moveTo>
                <a:lnTo>
                  <a:pt x="189842" y="43196"/>
                </a:lnTo>
                <a:cubicBezTo>
                  <a:pt x="699025" y="219704"/>
                  <a:pt x="1436930" y="340209"/>
                  <a:pt x="2273749" y="367577"/>
                </a:cubicBezTo>
                <a:lnTo>
                  <a:pt x="2486079" y="371028"/>
                </a:lnTo>
                <a:lnTo>
                  <a:pt x="2588475" y="226758"/>
                </a:lnTo>
                <a:lnTo>
                  <a:pt x="3014241" y="661866"/>
                </a:lnTo>
                <a:lnTo>
                  <a:pt x="2129644" y="873224"/>
                </a:lnTo>
                <a:lnTo>
                  <a:pt x="2243406" y="712940"/>
                </a:lnTo>
                <a:lnTo>
                  <a:pt x="2140898" y="708328"/>
                </a:lnTo>
                <a:cubicBezTo>
                  <a:pt x="1391133" y="664126"/>
                  <a:pt x="720815" y="551121"/>
                  <a:pt x="202022" y="391493"/>
                </a:cubicBezTo>
                <a:lnTo>
                  <a:pt x="0" y="32309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任意多边形 76"/>
          <p:cNvSpPr/>
          <p:nvPr/>
        </p:nvSpPr>
        <p:spPr bwMode="auto">
          <a:xfrm>
            <a:off x="1520763" y="1295457"/>
            <a:ext cx="637618" cy="772308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2010</a:t>
            </a:r>
            <a:endParaRPr lang="zh-CN" altLang="en-US" sz="12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任意多边形 77"/>
          <p:cNvSpPr/>
          <p:nvPr/>
        </p:nvSpPr>
        <p:spPr bwMode="auto">
          <a:xfrm>
            <a:off x="4400450" y="1380254"/>
            <a:ext cx="637618" cy="772308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4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2013</a:t>
            </a:r>
            <a:endParaRPr lang="zh-CN" altLang="en-US" sz="12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任意多边形 78"/>
          <p:cNvSpPr/>
          <p:nvPr/>
        </p:nvSpPr>
        <p:spPr bwMode="auto">
          <a:xfrm>
            <a:off x="6749088" y="2432156"/>
            <a:ext cx="767251" cy="929325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6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2016</a:t>
            </a:r>
            <a:endParaRPr lang="zh-CN" altLang="en-US" sz="14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任意多边形 79"/>
          <p:cNvSpPr/>
          <p:nvPr/>
        </p:nvSpPr>
        <p:spPr bwMode="auto">
          <a:xfrm>
            <a:off x="4907934" y="3217367"/>
            <a:ext cx="982383" cy="1189901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8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2018</a:t>
            </a:r>
            <a:endParaRPr lang="zh-CN" altLang="en-US" sz="16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任意多边形 80"/>
          <p:cNvSpPr/>
          <p:nvPr/>
        </p:nvSpPr>
        <p:spPr bwMode="auto">
          <a:xfrm>
            <a:off x="7819445" y="3935276"/>
            <a:ext cx="1001459" cy="1213006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2019</a:t>
            </a:r>
            <a:endParaRPr lang="zh-CN" altLang="en-US" sz="2000" b="1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文本框 83"/>
          <p:cNvSpPr txBox="1"/>
          <p:nvPr/>
        </p:nvSpPr>
        <p:spPr bwMode="auto">
          <a:xfrm>
            <a:off x="1141704" y="2279650"/>
            <a:ext cx="1349028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高性能计算项目立项。</a:t>
            </a:r>
          </a:p>
        </p:txBody>
      </p:sp>
      <p:sp>
        <p:nvSpPr>
          <p:cNvPr id="14" name="文本框 84"/>
          <p:cNvSpPr txBox="1"/>
          <p:nvPr/>
        </p:nvSpPr>
        <p:spPr bwMode="auto">
          <a:xfrm>
            <a:off x="5386357" y="1504743"/>
            <a:ext cx="2769041" cy="734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2013-2016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 1.x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开始在华为企业存储、无线控制器、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Cloud Edge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等产品上应用</a:t>
            </a:r>
          </a:p>
        </p:txBody>
      </p:sp>
      <p:sp>
        <p:nvSpPr>
          <p:cNvPr id="15" name="文本框 85"/>
          <p:cNvSpPr txBox="1"/>
          <p:nvPr/>
        </p:nvSpPr>
        <p:spPr bwMode="auto">
          <a:xfrm>
            <a:off x="2943717" y="2395986"/>
            <a:ext cx="2271096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落地存储全系列产品、无线控制器、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Cloud Edge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管理面</a:t>
            </a:r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国内金融联合创新项目</a:t>
            </a:r>
          </a:p>
        </p:txBody>
      </p:sp>
      <p:sp>
        <p:nvSpPr>
          <p:cNvPr id="16" name="文本框 86"/>
          <p:cNvSpPr txBox="1"/>
          <p:nvPr/>
        </p:nvSpPr>
        <p:spPr bwMode="auto">
          <a:xfrm>
            <a:off x="3948382" y="5236306"/>
            <a:ext cx="2769041" cy="950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2016-2019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 2.x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开始在华为消费者云、公有云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私有云、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NFV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、分布式存储、服务器、云核心网解决方案中应用。</a:t>
            </a:r>
          </a:p>
        </p:txBody>
      </p:sp>
      <p:sp>
        <p:nvSpPr>
          <p:cNvPr id="17" name="文本框 87"/>
          <p:cNvSpPr txBox="1"/>
          <p:nvPr/>
        </p:nvSpPr>
        <p:spPr bwMode="auto">
          <a:xfrm>
            <a:off x="2992948" y="4026779"/>
            <a:ext cx="2271096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上线德电、法电、西班牙电信、华为云等；</a:t>
            </a:r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ARM64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版本落地华为云数据中心。</a:t>
            </a:r>
          </a:p>
        </p:txBody>
      </p:sp>
      <p:sp>
        <p:nvSpPr>
          <p:cNvPr id="18" name="文本框 88"/>
          <p:cNvSpPr txBox="1"/>
          <p:nvPr/>
        </p:nvSpPr>
        <p:spPr bwMode="auto">
          <a:xfrm>
            <a:off x="7459366" y="2627501"/>
            <a:ext cx="2710964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昆仑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路高端服务器，竞争力业界领先；</a:t>
            </a:r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业界首款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ARM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芯片的企业级存储，成本下降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25% 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</a:p>
        </p:txBody>
      </p:sp>
      <p:sp>
        <p:nvSpPr>
          <p:cNvPr id="19" name="文本框 89"/>
          <p:cNvSpPr txBox="1"/>
          <p:nvPr/>
        </p:nvSpPr>
        <p:spPr bwMode="auto">
          <a:xfrm>
            <a:off x="8827910" y="4202135"/>
            <a:ext cx="2271096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openEuler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社区运营；</a:t>
            </a:r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开源。</a:t>
            </a:r>
          </a:p>
        </p:txBody>
      </p:sp>
    </p:spTree>
    <p:extLst>
      <p:ext uri="{BB962C8B-B14F-4D97-AF65-F5344CB8AC3E}">
        <p14:creationId xmlns:p14="http://schemas.microsoft.com/office/powerpoint/2010/main" val="42184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 dirty="0"/>
              <a:t>什么是 </a:t>
            </a:r>
            <a:r>
              <a:rPr lang="en-US" altLang="zh-CN" dirty="0"/>
              <a:t>openEuler </a:t>
            </a:r>
            <a:r>
              <a:rPr lang="zh-CN" altLang="en-US" dirty="0"/>
              <a:t>发行版？</a:t>
            </a:r>
          </a:p>
        </p:txBody>
      </p:sp>
      <p:sp>
        <p:nvSpPr>
          <p:cNvPr id="67" name="矩形 66"/>
          <p:cNvSpPr/>
          <p:nvPr/>
        </p:nvSpPr>
        <p:spPr>
          <a:xfrm>
            <a:off x="8697398" y="4643764"/>
            <a:ext cx="33968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openEuler </a:t>
            </a:r>
            <a:r>
              <a:rPr lang="zh-CN" altLang="en-US" dirty="0">
                <a:latin typeface="+mn-ea"/>
              </a:rPr>
              <a:t>通过社区合作，打造创新平台，构建支持多处理架构、统一和开放的操作系统，推动软硬件应用生态繁荣发展。</a:t>
            </a: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20" y="1209548"/>
            <a:ext cx="7571888" cy="50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dirty="0"/>
              <a:t>openEuler </a:t>
            </a:r>
            <a:r>
              <a:rPr lang="zh-CN" altLang="en-US" dirty="0"/>
              <a:t>版本生命周期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4" y="914182"/>
            <a:ext cx="11040813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34220" y="447468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dirty="0"/>
              <a:t>openEuler </a:t>
            </a:r>
            <a:r>
              <a:rPr lang="zh-CN" altLang="en-US" dirty="0"/>
              <a:t>商业发行版</a:t>
            </a:r>
          </a:p>
        </p:txBody>
      </p:sp>
      <p:pic>
        <p:nvPicPr>
          <p:cNvPr id="6" name="发布的logo 统信软件+深度科技logo.ai" descr="发布的logo 统信软件+深度科技logo.ai">
            <a:extLst>
              <a:ext uri="{FF2B5EF4-FFF2-40B4-BE49-F238E27FC236}">
                <a16:creationId xmlns="" xmlns:a16="http://schemas.microsoft.com/office/drawing/2014/main" id="{4B1DB09B-20A0-3749-9A14-550E49FC3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625" r="39062" b="616"/>
          <a:stretch/>
        </p:blipFill>
        <p:spPr>
          <a:xfrm>
            <a:off x="8082534" y="2059085"/>
            <a:ext cx="1595992" cy="5000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深度欧拉 V1.0">
            <a:extLst>
              <a:ext uri="{FF2B5EF4-FFF2-40B4-BE49-F238E27FC236}">
                <a16:creationId xmlns="" xmlns:a16="http://schemas.microsoft.com/office/drawing/2014/main" id="{9977689B-E9D3-6E49-B7D7-50C1DEC43916}"/>
              </a:ext>
            </a:extLst>
          </p:cNvPr>
          <p:cNvSpPr txBox="1"/>
          <p:nvPr/>
        </p:nvSpPr>
        <p:spPr>
          <a:xfrm>
            <a:off x="7987655" y="3082878"/>
            <a:ext cx="1867049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  <a:sym typeface="FZLanTingHeiS-R-GB"/>
              </a:rPr>
              <a:t>统信服务器操作系统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  <a:sym typeface="FZLanTingHeiS-R-GB"/>
            </a:endParaRPr>
          </a:p>
          <a:p>
            <a:pPr algn="ctr">
              <a:lnSpc>
                <a:spcPct val="90000"/>
              </a:lnSpc>
              <a:defRPr sz="4000"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  <a:sym typeface="FZLanTingHeiS-R-GB"/>
              </a:rPr>
              <a:t>V20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  <a:sym typeface="FZLanTingHeiS-R-GB"/>
              </a:rPr>
              <a:t>欧拉版</a:t>
            </a:r>
            <a:endParaRPr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  <a:sym typeface="Huawei Sans"/>
            </a:endParaRPr>
          </a:p>
        </p:txBody>
      </p:sp>
      <p:pic>
        <p:nvPicPr>
          <p:cNvPr id="8" name="麒麟软件公司最新logo.ai" descr="麒麟软件公司最新logo.ai">
            <a:extLst>
              <a:ext uri="{FF2B5EF4-FFF2-40B4-BE49-F238E27FC236}">
                <a16:creationId xmlns="" xmlns:a16="http://schemas.microsoft.com/office/drawing/2014/main" id="{6EB3E3C3-358E-CA44-96B1-F3698D64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25810" y="2039891"/>
            <a:ext cx="1000064" cy="59847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中标麒麟桌面操作系统软件（ARM64版）V7.0">
            <a:extLst>
              <a:ext uri="{FF2B5EF4-FFF2-40B4-BE49-F238E27FC236}">
                <a16:creationId xmlns="" xmlns:a16="http://schemas.microsoft.com/office/drawing/2014/main" id="{E4ED6E9A-7E75-7040-9D74-4F71E9AFE41F}"/>
              </a:ext>
            </a:extLst>
          </p:cNvPr>
          <p:cNvSpPr txBox="1"/>
          <p:nvPr/>
        </p:nvSpPr>
        <p:spPr>
          <a:xfrm>
            <a:off x="2505119" y="3082961"/>
            <a:ext cx="1857432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defRPr>
            </a:lvl1pPr>
          </a:lstStyle>
          <a:p>
            <a:r>
              <a:rPr lang="zh-CN" altLang="en-US" dirty="0"/>
              <a:t>银河麒麟高级</a:t>
            </a:r>
            <a:endParaRPr lang="en-US" altLang="zh-CN" dirty="0"/>
          </a:p>
          <a:p>
            <a:r>
              <a:rPr lang="zh-CN" altLang="en-US" dirty="0"/>
              <a:t>服务器操作系统</a:t>
            </a:r>
            <a:r>
              <a:rPr lang="en-US" altLang="zh-CN" dirty="0"/>
              <a:t>V10</a:t>
            </a:r>
          </a:p>
        </p:txBody>
      </p:sp>
      <p:pic>
        <p:nvPicPr>
          <p:cNvPr id="10" name="软件所logo白色.png" descr="软件所logo白色.png">
            <a:extLst>
              <a:ext uri="{FF2B5EF4-FFF2-40B4-BE49-F238E27FC236}">
                <a16:creationId xmlns="" xmlns:a16="http://schemas.microsoft.com/office/drawing/2014/main" id="{EA598671-9C64-C649-B78B-64D99EA0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796" y="2167232"/>
            <a:ext cx="1113813" cy="4747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傲徕服务器操作系统1.0">
            <a:extLst>
              <a:ext uri="{FF2B5EF4-FFF2-40B4-BE49-F238E27FC236}">
                <a16:creationId xmlns="" xmlns:a16="http://schemas.microsoft.com/office/drawing/2014/main" id="{842C9072-A235-F848-BC9E-594DE8264C06}"/>
              </a:ext>
            </a:extLst>
          </p:cNvPr>
          <p:cNvSpPr txBox="1"/>
          <p:nvPr/>
        </p:nvSpPr>
        <p:spPr>
          <a:xfrm>
            <a:off x="4580187" y="3082963"/>
            <a:ext cx="1241877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傲徕服务器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</a:endParaRPr>
          </a:p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操作系统</a:t>
            </a:r>
            <a:r>
              <a:rPr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  <a:sym typeface="Huawei Sans"/>
              </a:rPr>
              <a:t>1.0</a:t>
            </a:r>
          </a:p>
        </p:txBody>
      </p:sp>
      <p:pic>
        <p:nvPicPr>
          <p:cNvPr id="12" name="图像" descr="图像">
            <a:extLst>
              <a:ext uri="{FF2B5EF4-FFF2-40B4-BE49-F238E27FC236}">
                <a16:creationId xmlns="" xmlns:a16="http://schemas.microsoft.com/office/drawing/2014/main" id="{13811701-52AB-4F48-AF61-D4953BEB2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28" y="2061214"/>
            <a:ext cx="1023012" cy="6462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普华服务器操作系统V5.1(鲲鹏版）">
            <a:extLst>
              <a:ext uri="{FF2B5EF4-FFF2-40B4-BE49-F238E27FC236}">
                <a16:creationId xmlns="" xmlns:a16="http://schemas.microsoft.com/office/drawing/2014/main" id="{C6CB1F04-D79F-7846-B43D-7D74415E8902}"/>
              </a:ext>
            </a:extLst>
          </p:cNvPr>
          <p:cNvSpPr txBox="1"/>
          <p:nvPr/>
        </p:nvSpPr>
        <p:spPr>
          <a:xfrm>
            <a:off x="379238" y="3082878"/>
            <a:ext cx="2158795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 defTabSz="1719529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普华服务器</a:t>
            </a:r>
            <a:endParaRPr 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  <a:p>
            <a:pPr algn="ctr" defTabSz="1719529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操作系统</a:t>
            </a:r>
            <a:r>
              <a: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V5.1</a:t>
            </a:r>
            <a:r>
              <a: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(</a:t>
            </a:r>
            <a:r>
              <a:rPr sz="14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鲲鹏版</a:t>
            </a:r>
            <a:r>
              <a: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）</a:t>
            </a:r>
          </a:p>
        </p:txBody>
      </p:sp>
      <p:sp>
        <p:nvSpPr>
          <p:cNvPr id="14" name="傲徕服务器操作系统1.0">
            <a:extLst>
              <a:ext uri="{FF2B5EF4-FFF2-40B4-BE49-F238E27FC236}">
                <a16:creationId xmlns="" xmlns:a16="http://schemas.microsoft.com/office/drawing/2014/main" id="{16F993EF-E63E-3049-A243-32122E1680B5}"/>
              </a:ext>
            </a:extLst>
          </p:cNvPr>
          <p:cNvSpPr txBox="1"/>
          <p:nvPr/>
        </p:nvSpPr>
        <p:spPr>
          <a:xfrm>
            <a:off x="6237541" y="3082963"/>
            <a:ext cx="1507976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拓林思企业级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服务器操作系统</a:t>
            </a:r>
            <a:endParaRPr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  <a:sym typeface="Huawei San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E6F93B88-20DD-9B44-A682-B0E8FAE837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2" y="1872617"/>
            <a:ext cx="1213653" cy="728192"/>
          </a:xfrm>
          <a:prstGeom prst="rect">
            <a:avLst/>
          </a:prstGeom>
        </p:spPr>
      </p:pic>
      <p:cxnSp>
        <p:nvCxnSpPr>
          <p:cNvPr id="16" name="直线连接符 5">
            <a:extLst>
              <a:ext uri="{FF2B5EF4-FFF2-40B4-BE49-F238E27FC236}">
                <a16:creationId xmlns="" xmlns:a16="http://schemas.microsoft.com/office/drawing/2014/main" id="{9DC97E49-6161-5F47-AFBE-BBF833579722}"/>
              </a:ext>
            </a:extLst>
          </p:cNvPr>
          <p:cNvCxnSpPr/>
          <p:nvPr/>
        </p:nvCxnSpPr>
        <p:spPr>
          <a:xfrm>
            <a:off x="1290850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40">
            <a:extLst>
              <a:ext uri="{FF2B5EF4-FFF2-40B4-BE49-F238E27FC236}">
                <a16:creationId xmlns="" xmlns:a16="http://schemas.microsoft.com/office/drawing/2014/main" id="{CE0E1019-AB77-7C44-8C72-13346F3D56E6}"/>
              </a:ext>
            </a:extLst>
          </p:cNvPr>
          <p:cNvCxnSpPr/>
          <p:nvPr/>
        </p:nvCxnSpPr>
        <p:spPr>
          <a:xfrm>
            <a:off x="3266310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45">
            <a:extLst>
              <a:ext uri="{FF2B5EF4-FFF2-40B4-BE49-F238E27FC236}">
                <a16:creationId xmlns="" xmlns:a16="http://schemas.microsoft.com/office/drawing/2014/main" id="{784A0E28-D09A-2A4D-8768-4041447E5D11}"/>
              </a:ext>
            </a:extLst>
          </p:cNvPr>
          <p:cNvCxnSpPr/>
          <p:nvPr/>
        </p:nvCxnSpPr>
        <p:spPr>
          <a:xfrm>
            <a:off x="6793030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49">
            <a:extLst>
              <a:ext uri="{FF2B5EF4-FFF2-40B4-BE49-F238E27FC236}">
                <a16:creationId xmlns="" xmlns:a16="http://schemas.microsoft.com/office/drawing/2014/main" id="{9C0408AD-5510-7A43-A713-C69927163E98}"/>
              </a:ext>
            </a:extLst>
          </p:cNvPr>
          <p:cNvCxnSpPr/>
          <p:nvPr/>
        </p:nvCxnSpPr>
        <p:spPr>
          <a:xfrm>
            <a:off x="8702938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40">
            <a:extLst>
              <a:ext uri="{FF2B5EF4-FFF2-40B4-BE49-F238E27FC236}">
                <a16:creationId xmlns="" xmlns:a16="http://schemas.microsoft.com/office/drawing/2014/main" id="{CE0E1019-AB77-7C44-8C72-13346F3D56E6}"/>
              </a:ext>
            </a:extLst>
          </p:cNvPr>
          <p:cNvCxnSpPr/>
          <p:nvPr/>
        </p:nvCxnSpPr>
        <p:spPr>
          <a:xfrm>
            <a:off x="5036839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49">
            <a:extLst>
              <a:ext uri="{FF2B5EF4-FFF2-40B4-BE49-F238E27FC236}">
                <a16:creationId xmlns="" xmlns:a16="http://schemas.microsoft.com/office/drawing/2014/main" id="{9C0408AD-5510-7A43-A713-C69927163E98}"/>
              </a:ext>
            </a:extLst>
          </p:cNvPr>
          <p:cNvCxnSpPr/>
          <p:nvPr/>
        </p:nvCxnSpPr>
        <p:spPr>
          <a:xfrm>
            <a:off x="10837976" y="2968311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10" y="2025672"/>
            <a:ext cx="1424884" cy="61091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58508" y="3082877"/>
            <a:ext cx="1687512" cy="639020"/>
          </a:xfrm>
          <a:prstGeom prst="rect">
            <a:avLst/>
          </a:prstGeom>
          <a:ln w="12700">
            <a:miter lim="400000"/>
          </a:ln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麒麟信安操作系统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</a:endParaRPr>
          </a:p>
          <a:p>
            <a:pPr algn="ctr">
              <a:lnSpc>
                <a:spcPct val="9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欧拉版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rPr>
              <a:t>)V3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FZLanTingHeiS-R-GB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68" y="3870373"/>
            <a:ext cx="10809145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Eulers社区贡献流程插画_画板 1.png" descr="openEulers社区贡献流程插画_画板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038" y="771347"/>
            <a:ext cx="11162339" cy="506826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394038" y="285365"/>
            <a:ext cx="10728325" cy="485982"/>
          </a:xfrm>
          <a:prstGeom prst="rect">
            <a:avLst/>
          </a:prstGeom>
        </p:spPr>
        <p:txBody>
          <a:bodyPr/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dirty="0" err="1" smtClean="0"/>
              <a:t>openEuler</a:t>
            </a:r>
            <a:r>
              <a:rPr lang="zh-CN" altLang="en-US" dirty="0" smtClean="0"/>
              <a:t>社区之旅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08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14E5A528-164A-4F9B-B3A5-57862E2D7804}"/>
    </a:ext>
  </a:extLst>
</a:theme>
</file>

<file path=ppt/theme/theme10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Arial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  <a:txDef>
      <a:spPr>
        <a:noFill/>
      </a:spPr>
      <a:bodyPr wrap="square" rtlCol="0" anchor="t" anchorCtr="0">
        <a:spAutoFit/>
      </a:bodyPr>
      <a:lstStyle>
        <a:defPPr>
          <a:defRPr sz="1400" dirty="0" smtClean="0">
            <a:latin typeface="+mj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defTabSz="1187798">
          <a:lnSpc>
            <a:spcPct val="120000"/>
          </a:lnSpc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3.xml><?xml version="1.0" encoding="utf-8"?>
<a:theme xmlns:a="http://schemas.openxmlformats.org/drawingml/2006/main" name="6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defTabSz="1187798">
          <a:lnSpc>
            <a:spcPct val="120000"/>
          </a:lnSpc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7.xml><?xml version="1.0" encoding="utf-8"?>
<a:theme xmlns:a="http://schemas.openxmlformats.org/drawingml/2006/main" name="Blank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FrutigerNext LT Regular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1">
          <a:gsLst>
            <a:gs pos="0">
              <a:srgbClr val="D7D7D7">
                <a:gamma/>
                <a:tint val="4314"/>
                <a:invGamma/>
              </a:srgbClr>
            </a:gs>
            <a:gs pos="100000">
              <a:srgbClr val="D7D7D7"/>
            </a:gs>
          </a:gsLst>
          <a:lin ang="5400000" scaled="1"/>
        </a:gradFill>
        <a:ln w="19050">
          <a:solidFill>
            <a:srgbClr val="C0C0C0"/>
          </a:solidFill>
          <a:round/>
          <a:headEnd/>
          <a:tailEnd/>
        </a:ln>
        <a:effectLst>
          <a:outerShdw dist="17961" dir="2700000" algn="ctr" rotWithShape="0">
            <a:srgbClr val="292929">
              <a:alpha val="50000"/>
            </a:srgbClr>
          </a:outerShdw>
        </a:effectLst>
      </a:spPr>
      <a:bodyPr wrap="none" anchor="ctr">
        <a:normAutofit/>
      </a:bodyPr>
      <a:lstStyle>
        <a:defPPr>
          <a:defRPr dirty="0">
            <a:latin typeface="FrutigerNext LT Medium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ＭＳ Ｐゴシック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华文细黑"/>
            <a:ea typeface="华文细黑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36BB4717-3B84-4375-8991-C1B436E01B94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5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5">
    <a:dk1>
      <a:srgbClr val="000000"/>
    </a:dk1>
    <a:lt1>
      <a:srgbClr val="FFFFFF"/>
    </a:lt1>
    <a:dk2>
      <a:srgbClr val="990000"/>
    </a:dk2>
    <a:lt2>
      <a:srgbClr val="B2B2B2"/>
    </a:lt2>
    <a:accent1>
      <a:srgbClr val="FFCC66"/>
    </a:accent1>
    <a:accent2>
      <a:srgbClr val="FFCC99"/>
    </a:accent2>
    <a:accent3>
      <a:srgbClr val="FFFFFF"/>
    </a:accent3>
    <a:accent4>
      <a:srgbClr val="000000"/>
    </a:accent4>
    <a:accent5>
      <a:srgbClr val="FFE2B8"/>
    </a:accent5>
    <a:accent6>
      <a:srgbClr val="E7B98A"/>
    </a:accent6>
    <a:hlink>
      <a:srgbClr val="FF9900"/>
    </a:hlink>
    <a:folHlink>
      <a:srgbClr val="99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13688</TotalTime>
  <Words>1618</Words>
  <Application>Microsoft Office PowerPoint</Application>
  <PresentationFormat>自定义</PresentationFormat>
  <Paragraphs>345</Paragraphs>
  <Slides>30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30</vt:i4>
      </vt:variant>
    </vt:vector>
  </HeadingPairs>
  <TitlesOfParts>
    <vt:vector size="68" baseType="lpstr">
      <vt:lpstr>.AppleSystemUIFont</vt:lpstr>
      <vt:lpstr>FZLanTingHeiS-R-GB</vt:lpstr>
      <vt:lpstr>ＭＳ Ｐゴシック</vt:lpstr>
      <vt:lpstr>ＭＳ Ｐゴシック</vt:lpstr>
      <vt:lpstr>等线</vt:lpstr>
      <vt:lpstr>方正兰亭黑简体</vt:lpstr>
      <vt:lpstr>黑体</vt:lpstr>
      <vt:lpstr>华文细黑</vt:lpstr>
      <vt:lpstr>宋体</vt:lpstr>
      <vt:lpstr>微软雅黑</vt:lpstr>
      <vt:lpstr>微软雅黑</vt:lpstr>
      <vt:lpstr>Arial</vt:lpstr>
      <vt:lpstr>Arial Black</vt:lpstr>
      <vt:lpstr>Calibri</vt:lpstr>
      <vt:lpstr>Century Gothic</vt:lpstr>
      <vt:lpstr>FrutigerNext LT Bold</vt:lpstr>
      <vt:lpstr>FrutigerNext LT Light</vt:lpstr>
      <vt:lpstr>FrutigerNext LT Medium</vt:lpstr>
      <vt:lpstr>FrutigerNext LT Regular</vt:lpstr>
      <vt:lpstr>Huawei Sans</vt:lpstr>
      <vt:lpstr>Wingdings</vt:lpstr>
      <vt:lpstr>1_Title Slide</vt:lpstr>
      <vt:lpstr>Chart page</vt:lpstr>
      <vt:lpstr>4_Chart page</vt:lpstr>
      <vt:lpstr>End page</vt:lpstr>
      <vt:lpstr>1_内容Copytext </vt:lpstr>
      <vt:lpstr>内容Copytext </vt:lpstr>
      <vt:lpstr>2_内容Copytext </vt:lpstr>
      <vt:lpstr>3_内容Copytext </vt:lpstr>
      <vt:lpstr>4_内容Copytext </vt:lpstr>
      <vt:lpstr>5_内容Copytext </vt:lpstr>
      <vt:lpstr>8_主题1</vt:lpstr>
      <vt:lpstr>1_章节页</vt:lpstr>
      <vt:lpstr>6_内容Copytext </vt:lpstr>
      <vt:lpstr>4_章节页</vt:lpstr>
      <vt:lpstr>2_章节页</vt:lpstr>
      <vt:lpstr>2_Title Slide</vt:lpstr>
      <vt:lpstr>Blank</vt:lpstr>
      <vt:lpstr>PowerPoint 演示文稿</vt:lpstr>
      <vt:lpstr>授课大纲</vt:lpstr>
      <vt:lpstr>目录</vt:lpstr>
      <vt:lpstr>PowerPoint 演示文稿</vt:lpstr>
      <vt:lpstr>openEuler发展历程一览</vt:lpstr>
      <vt:lpstr>PowerPoint 演示文稿</vt:lpstr>
      <vt:lpstr>PowerPoint 演示文稿</vt:lpstr>
      <vt:lpstr>PowerPoint 演示文稿</vt:lpstr>
      <vt:lpstr>PowerPoint 演示文稿</vt:lpstr>
      <vt:lpstr>目录</vt:lpstr>
      <vt:lpstr>openEuler技术生态全景</vt:lpstr>
      <vt:lpstr>鲲鹏 920 的系统架构图</vt:lpstr>
      <vt:lpstr>鲲鹏920的计算子系统</vt:lpstr>
      <vt:lpstr>目前已经完成的加速库</vt:lpstr>
      <vt:lpstr>KAE逻辑架构图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2019产业发展训战产业联盟专班 高阶设计</dc:title>
  <dc:creator>Zhengjuanjuan (Joey)</dc:creator>
  <cp:lastModifiedBy>Zhounan (Nan, SID)</cp:lastModifiedBy>
  <cp:revision>234</cp:revision>
  <dcterms:created xsi:type="dcterms:W3CDTF">2019-01-09T10:20:49Z</dcterms:created>
  <dcterms:modified xsi:type="dcterms:W3CDTF">2021-01-25T08:54:19Z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(3)imkXUSdplsTRhKWXT5lAp74nxZbkDbbpOsHv0LXxoFPrkKhc5pBofVkUKH9RhwqOOdS8Gz68
hCjfNNQD90MwR98sy65B4CnVdJFGPurkwxcK+sxKPEhOKc+i+RPUQ9UcfHdwMmXMwA3/IZKP
FJ7E5m4JYx4aGXBSMhxHduu1nBdUXZJ3f7k4ciNOxFQDqLBsi2nr9j2iwVLZuDgU5iD7KhKy
bjp7DClL8OysoLkBSk</vt:lpwstr>
  </property>
  <property fmtid="{D5CDD505-2E9C-101B-9397-08002B2CF9AE}" pid="3" name="_2015_ms_pID_7253431">
    <vt:lpwstr>yq0/vlSjdlh4hfJbqNFC3o/5yCowgThpB4WYfbi2Xcot3RXan22G3V
SUfDcvR54wwLhbVPhOqr+1iyxJioP9NyCv0vcSF+KP+NMg4I/1SmHB8gMs8EVZIQwr52bNAv
c5RICDquPw7MWA7s4dH5HEjyGH/FqBdbnW2MpsM8ycXW7rmBDa8f1UwrfDbkZvHC97+UQD1y
acd5t7E+hGaTDr+OAFBNrXJMzOBL2NqDhyF/</vt:lpwstr>
  </property>
  <property fmtid="{D5CDD505-2E9C-101B-9397-08002B2CF9AE}" pid="4" name="_2015_ms_pID_7253432">
    <vt:lpwstr>eA==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1605056657</vt:lpwstr>
  </property>
</Properties>
</file>